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1"/>
  </p:notesMasterIdLst>
  <p:sldIdLst>
    <p:sldId id="256" r:id="rId2"/>
    <p:sldId id="264" r:id="rId3"/>
    <p:sldId id="266" r:id="rId4"/>
    <p:sldId id="267" r:id="rId5"/>
    <p:sldId id="281" r:id="rId6"/>
    <p:sldId id="269" r:id="rId7"/>
    <p:sldId id="265" r:id="rId8"/>
    <p:sldId id="279" r:id="rId9"/>
    <p:sldId id="270" r:id="rId10"/>
    <p:sldId id="273" r:id="rId11"/>
    <p:sldId id="287" r:id="rId12"/>
    <p:sldId id="286" r:id="rId13"/>
    <p:sldId id="285" r:id="rId14"/>
    <p:sldId id="288" r:id="rId15"/>
    <p:sldId id="289" r:id="rId16"/>
    <p:sldId id="290" r:id="rId17"/>
    <p:sldId id="292" r:id="rId18"/>
    <p:sldId id="293" r:id="rId19"/>
    <p:sldId id="294" r:id="rId20"/>
    <p:sldId id="274" r:id="rId21"/>
    <p:sldId id="275" r:id="rId22"/>
    <p:sldId id="276" r:id="rId23"/>
    <p:sldId id="277" r:id="rId24"/>
    <p:sldId id="278" r:id="rId25"/>
    <p:sldId id="272" r:id="rId26"/>
    <p:sldId id="268" r:id="rId27"/>
    <p:sldId id="282" r:id="rId28"/>
    <p:sldId id="271" r:id="rId29"/>
    <p:sldId id="284"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lissa Maestas" initials="MMM" lastIdx="5" clrIdx="0">
    <p:extLst>
      <p:ext uri="{19B8F6BF-5375-455C-9EA6-DF929625EA0E}">
        <p15:presenceInfo xmlns:p15="http://schemas.microsoft.com/office/powerpoint/2012/main" userId="Melissa Maesta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29" autoAdjust="0"/>
    <p:restoredTop sz="90899"/>
  </p:normalViewPr>
  <p:slideViewPr>
    <p:cSldViewPr snapToGrid="0">
      <p:cViewPr varScale="1">
        <p:scale>
          <a:sx n="140" d="100"/>
          <a:sy n="140" d="100"/>
        </p:scale>
        <p:origin x="1328"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8.png>
</file>

<file path=ppt/media/image2.tiff>
</file>

<file path=ppt/media/image3.png>
</file>

<file path=ppt/media/image4.png>
</file>

<file path=ppt/media/image5.jpeg>
</file>

<file path=ppt/media/image6.tiff>
</file>

<file path=ppt/media/image7.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80F7F5-26EF-4335-B8D3-79A1ADA99843}" type="datetimeFigureOut">
              <a:rPr lang="en-US" smtClean="0"/>
              <a:t>11/6/18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37991B-1864-4387-9F9F-C7332D9E208B}" type="slidenum">
              <a:rPr lang="en-US" smtClean="0"/>
              <a:t>‹#›</a:t>
            </a:fld>
            <a:endParaRPr lang="en-US"/>
          </a:p>
        </p:txBody>
      </p:sp>
    </p:spTree>
    <p:extLst>
      <p:ext uri="{BB962C8B-B14F-4D97-AF65-F5344CB8AC3E}">
        <p14:creationId xmlns:p14="http://schemas.microsoft.com/office/powerpoint/2010/main" val="7219674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I’m Melissa Maestas, and I would like to tell you about a project that my research group is working on. First, I’d like to acknowledge my colleagues. Colleen Reid is the PI for the group and she is faculty in both the Institute for Behavioral Science and Geography at CU Boulder. Ellen Considine is an undergrad in applied mathematics and Gina Li is an MA student in Geography, and they have both put in a tremendous amount of work for this project. This session is Emerging Topics in AQ Forecasting, and the results from the project I’ll be discussing are still very much emerging, so please keep in mind that what I’ll be showing is still very preliminary.</a:t>
            </a:r>
          </a:p>
        </p:txBody>
      </p:sp>
      <p:sp>
        <p:nvSpPr>
          <p:cNvPr id="4" name="Slide Number Placeholder 3"/>
          <p:cNvSpPr>
            <a:spLocks noGrp="1"/>
          </p:cNvSpPr>
          <p:nvPr>
            <p:ph type="sldNum" sz="quarter" idx="5"/>
          </p:nvPr>
        </p:nvSpPr>
        <p:spPr/>
        <p:txBody>
          <a:bodyPr/>
          <a:lstStyle/>
          <a:p>
            <a:fld id="{A337991B-1864-4387-9F9F-C7332D9E208B}" type="slidenum">
              <a:rPr lang="en-US" smtClean="0"/>
              <a:t>1</a:t>
            </a:fld>
            <a:endParaRPr lang="en-US"/>
          </a:p>
        </p:txBody>
      </p:sp>
    </p:spTree>
    <p:extLst>
      <p:ext uri="{BB962C8B-B14F-4D97-AF65-F5344CB8AC3E}">
        <p14:creationId xmlns:p14="http://schemas.microsoft.com/office/powerpoint/2010/main" val="14411360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24</a:t>
            </a:fld>
            <a:endParaRPr lang="en-US"/>
          </a:p>
        </p:txBody>
      </p:sp>
    </p:spTree>
    <p:extLst>
      <p:ext uri="{BB962C8B-B14F-4D97-AF65-F5344CB8AC3E}">
        <p14:creationId xmlns:p14="http://schemas.microsoft.com/office/powerpoint/2010/main" val="23617058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Could we combine monitoring data,</a:t>
            </a:r>
            <a:r>
              <a:rPr lang="en-US" baseline="0" dirty="0"/>
              <a:t> AOD, and CTM data in a meaningful way?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26</a:t>
            </a:fld>
            <a:endParaRPr lang="en-US"/>
          </a:p>
        </p:txBody>
      </p:sp>
    </p:spTree>
    <p:extLst>
      <p:ext uri="{BB962C8B-B14F-4D97-AF65-F5344CB8AC3E}">
        <p14:creationId xmlns:p14="http://schemas.microsoft.com/office/powerpoint/2010/main" val="36791866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We amassed</a:t>
            </a:r>
            <a:r>
              <a:rPr lang="en-US" baseline="0" dirty="0"/>
              <a:t> a very large dataset to do this</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27</a:t>
            </a:fld>
            <a:endParaRPr lang="en-US"/>
          </a:p>
        </p:txBody>
      </p:sp>
    </p:spTree>
    <p:extLst>
      <p:ext uri="{BB962C8B-B14F-4D97-AF65-F5344CB8AC3E}">
        <p14:creationId xmlns:p14="http://schemas.microsoft.com/office/powerpoint/2010/main" val="16332821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28</a:t>
            </a:fld>
            <a:endParaRPr lang="en-US"/>
          </a:p>
        </p:txBody>
      </p:sp>
    </p:spTree>
    <p:extLst>
      <p:ext uri="{BB962C8B-B14F-4D97-AF65-F5344CB8AC3E}">
        <p14:creationId xmlns:p14="http://schemas.microsoft.com/office/powerpoint/2010/main" val="872091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mn-lt"/>
                <a:ea typeface="+mn-ea"/>
                <a:cs typeface="+mn-cs"/>
              </a:rPr>
              <a:t>Our group is very interested in the health effects of wildfires. [read points and describe figure]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Caption from paper: Fig. 1. The 98th Quantile Regression of PM2.5 trends. Observed PM trends for 1988–2016 (calculated using QR methods) from IMPROVE sites are shown by</a:t>
            </a:r>
          </a:p>
          <a:p>
            <a:r>
              <a:rPr lang="en-US" sz="1200" kern="1200" dirty="0">
                <a:solidFill>
                  <a:schemeClr val="tx1"/>
                </a:solidFill>
                <a:effectLst/>
                <a:latin typeface="+mn-lt"/>
                <a:ea typeface="+mn-ea"/>
                <a:cs typeface="+mn-cs"/>
              </a:rPr>
              <a:t>black dots with corresponding values in </a:t>
            </a:r>
            <a:r>
              <a:rPr lang="el-GR" sz="1200" kern="1200" dirty="0">
                <a:solidFill>
                  <a:schemeClr val="tx1"/>
                </a:solidFill>
                <a:effectLst/>
                <a:latin typeface="+mn-lt"/>
                <a:ea typeface="+mn-ea"/>
                <a:cs typeface="+mn-cs"/>
              </a:rPr>
              <a:t>μ</a:t>
            </a:r>
            <a:r>
              <a:rPr lang="en-US" sz="1200" kern="1200" dirty="0">
                <a:solidFill>
                  <a:schemeClr val="tx1"/>
                </a:solidFill>
                <a:effectLst/>
                <a:latin typeface="+mn-lt"/>
                <a:ea typeface="+mn-ea"/>
                <a:cs typeface="+mn-cs"/>
              </a:rPr>
              <a:t>g·m−3·y−1. Krige-interpolated values (calculated from observed data) are shown by the color ramp. Solid black lines</a:t>
            </a:r>
          </a:p>
          <a:p>
            <a:r>
              <a:rPr lang="en-US" sz="1200" kern="1200" dirty="0">
                <a:solidFill>
                  <a:schemeClr val="tx1"/>
                </a:solidFill>
                <a:effectLst/>
                <a:latin typeface="+mn-lt"/>
                <a:ea typeface="+mn-ea"/>
                <a:cs typeface="+mn-cs"/>
              </a:rPr>
              <a:t>with arrows (indicating direction) show the boundary where the Krige-interpolated PM2.5 trends within have a 90% probability of being positive or negative.</a:t>
            </a:r>
          </a:p>
          <a:p>
            <a:r>
              <a:rPr lang="en-US" sz="1200" kern="1200" dirty="0">
                <a:solidFill>
                  <a:schemeClr val="tx1"/>
                </a:solidFill>
                <a:effectLst/>
                <a:latin typeface="+mn-lt"/>
                <a:ea typeface="+mn-ea"/>
                <a:cs typeface="+mn-cs"/>
              </a:rPr>
              <a:t>Of the 157 sites, 92 show statistical significance (8 positive/84 negative).</a:t>
            </a:r>
          </a:p>
          <a:p>
            <a:endParaRPr lang="en-US" dirty="0"/>
          </a:p>
        </p:txBody>
      </p:sp>
      <p:sp>
        <p:nvSpPr>
          <p:cNvPr id="4" name="Slide Number Placeholder 3"/>
          <p:cNvSpPr>
            <a:spLocks noGrp="1"/>
          </p:cNvSpPr>
          <p:nvPr>
            <p:ph type="sldNum" sz="quarter" idx="10"/>
          </p:nvPr>
        </p:nvSpPr>
        <p:spPr/>
        <p:txBody>
          <a:bodyPr/>
          <a:lstStyle/>
          <a:p>
            <a:fld id="{62A81E5B-FAC4-4B9F-90B2-CD4845C49681}" type="slidenum">
              <a:rPr lang="en-US" smtClean="0"/>
              <a:pPr/>
              <a:t>2</a:t>
            </a:fld>
            <a:endParaRPr lang="en-US"/>
          </a:p>
        </p:txBody>
      </p:sp>
    </p:spTree>
    <p:extLst>
      <p:ext uri="{BB962C8B-B14F-4D97-AF65-F5344CB8AC3E}">
        <p14:creationId xmlns:p14="http://schemas.microsoft.com/office/powerpoint/2010/main" val="3293577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From a health perspective, there are impacts on the</a:t>
            </a:r>
            <a:r>
              <a:rPr lang="en-US" baseline="0" dirty="0"/>
              <a:t> people living closest to the fire in terms of loss of life and psychological trauma from living through an extreme weather event, and from wildland firefighters in terms of their inhalation and physical exposures to fire, however, our research is focused on the effects on the population living downwind and experiencing higher than average air pollution exposures. A previous review by Colleen Reid found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3</a:t>
            </a:fld>
            <a:endParaRPr lang="en-US"/>
          </a:p>
        </p:txBody>
      </p:sp>
    </p:spTree>
    <p:extLst>
      <p:ext uri="{BB962C8B-B14F-4D97-AF65-F5344CB8AC3E}">
        <p14:creationId xmlns:p14="http://schemas.microsoft.com/office/powerpoint/2010/main" val="2522972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One of the issues that immediately becomes apparent when trying to investigate the health effects of wildland fire smoke is the difficulty of assessing exposure in a population.</a:t>
            </a:r>
          </a:p>
        </p:txBody>
      </p:sp>
      <p:sp>
        <p:nvSpPr>
          <p:cNvPr id="4" name="Slide Number Placeholder 3"/>
          <p:cNvSpPr>
            <a:spLocks noGrp="1"/>
          </p:cNvSpPr>
          <p:nvPr>
            <p:ph type="sldNum" sz="quarter" idx="10"/>
          </p:nvPr>
        </p:nvSpPr>
        <p:spPr/>
        <p:txBody>
          <a:bodyPr/>
          <a:lstStyle/>
          <a:p>
            <a:fld id="{5FE812E0-37B2-4165-8BA6-03A844942584}" type="slidenum">
              <a:rPr lang="en-US" smtClean="0"/>
              <a:t>4</a:t>
            </a:fld>
            <a:endParaRPr lang="en-US"/>
          </a:p>
        </p:txBody>
      </p:sp>
    </p:spTree>
    <p:extLst>
      <p:ext uri="{BB962C8B-B14F-4D97-AF65-F5344CB8AC3E}">
        <p14:creationId xmlns:p14="http://schemas.microsoft.com/office/powerpoint/2010/main" val="893389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I bring in the text box to say ways in which I adapted</a:t>
            </a:r>
            <a:r>
              <a:rPr lang="en-US" baseline="0" dirty="0"/>
              <a:t> land use regression for this purpose – instead of </a:t>
            </a:r>
            <a:r>
              <a:rPr lang="en-US" baseline="0"/>
              <a:t>long-term average</a:t>
            </a:r>
            <a:r>
              <a:rPr lang="en-US" baseline="0" dirty="0"/>
              <a:t>, used spatiotemporal predictors to allow daily estimation and used machine learning to select between a lot of non-linear models</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6</a:t>
            </a:fld>
            <a:endParaRPr lang="en-US"/>
          </a:p>
        </p:txBody>
      </p:sp>
    </p:spTree>
    <p:extLst>
      <p:ext uri="{BB962C8B-B14F-4D97-AF65-F5344CB8AC3E}">
        <p14:creationId xmlns:p14="http://schemas.microsoft.com/office/powerpoint/2010/main" val="432043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I became</a:t>
            </a:r>
            <a:r>
              <a:rPr lang="en-US" baseline="0" dirty="0"/>
              <a:t> interested in this when I was working for the EPA in San Francisco – there had just been an intense wildfire that had caused many people to call in to the air office complaining of the health impacts. But the air team had no idea if this was </a:t>
            </a:r>
            <a:endParaRPr lang="en-US" dirty="0"/>
          </a:p>
        </p:txBody>
      </p:sp>
      <p:sp>
        <p:nvSpPr>
          <p:cNvPr id="4" name="Slide Number Placeholder 3"/>
          <p:cNvSpPr>
            <a:spLocks noGrp="1"/>
          </p:cNvSpPr>
          <p:nvPr>
            <p:ph type="sldNum" sz="quarter" idx="10"/>
          </p:nvPr>
        </p:nvSpPr>
        <p:spPr/>
        <p:txBody>
          <a:bodyPr/>
          <a:lstStyle/>
          <a:p>
            <a:fld id="{5FE812E0-37B2-4165-8BA6-03A844942584}" type="slidenum">
              <a:rPr lang="en-US" smtClean="0"/>
              <a:t>7</a:t>
            </a:fld>
            <a:endParaRPr lang="en-US"/>
          </a:p>
        </p:txBody>
      </p:sp>
    </p:spTree>
    <p:extLst>
      <p:ext uri="{BB962C8B-B14F-4D97-AF65-F5344CB8AC3E}">
        <p14:creationId xmlns:p14="http://schemas.microsoft.com/office/powerpoint/2010/main" val="19102188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We amassed</a:t>
            </a:r>
            <a:r>
              <a:rPr lang="en-US" baseline="0" dirty="0"/>
              <a:t> a very large dataset to do this</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9</a:t>
            </a:fld>
            <a:endParaRPr lang="en-US"/>
          </a:p>
        </p:txBody>
      </p:sp>
    </p:spTree>
    <p:extLst>
      <p:ext uri="{BB962C8B-B14F-4D97-AF65-F5344CB8AC3E}">
        <p14:creationId xmlns:p14="http://schemas.microsoft.com/office/powerpoint/2010/main" val="1267225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With noted discrepancies due to the one time point</a:t>
            </a:r>
            <a:r>
              <a:rPr lang="en-US" baseline="0" dirty="0"/>
              <a:t> of the visible imagery and the model was for a 24-hour average, and also the discrepancy of visible could have more smoke aloft whereas the model was trained to best estimate exposures at ground-level.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21</a:t>
            </a:fld>
            <a:endParaRPr lang="en-US"/>
          </a:p>
        </p:txBody>
      </p:sp>
    </p:spTree>
    <p:extLst>
      <p:ext uri="{BB962C8B-B14F-4D97-AF65-F5344CB8AC3E}">
        <p14:creationId xmlns:p14="http://schemas.microsoft.com/office/powerpoint/2010/main" val="1147206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We also ran the model with fewer inputs and it could</a:t>
            </a:r>
            <a:r>
              <a:rPr lang="en-US" baseline="0" dirty="0"/>
              <a:t> still do well – this speaks to the role of these learners that they can handle redundancies in the data (should not be used for inference but great at prediction). </a:t>
            </a:r>
            <a:endParaRPr lang="en-US" dirty="0"/>
          </a:p>
        </p:txBody>
      </p:sp>
      <p:sp>
        <p:nvSpPr>
          <p:cNvPr id="4" name="Slide Number Placeholder 3"/>
          <p:cNvSpPr>
            <a:spLocks noGrp="1"/>
          </p:cNvSpPr>
          <p:nvPr>
            <p:ph type="sldNum" sz="quarter" idx="10"/>
          </p:nvPr>
        </p:nvSpPr>
        <p:spPr/>
        <p:txBody>
          <a:bodyPr/>
          <a:lstStyle/>
          <a:p>
            <a:fld id="{2FEA340C-F785-4E44-8F46-04C7C2177BEE}" type="slidenum">
              <a:rPr lang="en-US" smtClean="0"/>
              <a:t>23</a:t>
            </a:fld>
            <a:endParaRPr lang="en-US"/>
          </a:p>
        </p:txBody>
      </p:sp>
    </p:spTree>
    <p:extLst>
      <p:ext uri="{BB962C8B-B14F-4D97-AF65-F5344CB8AC3E}">
        <p14:creationId xmlns:p14="http://schemas.microsoft.com/office/powerpoint/2010/main" val="23572823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99F9CA-E3A5-449C-BEDD-EEA8FEFAE70C}" type="datetimeFigureOut">
              <a:rPr lang="en-US" smtClean="0"/>
              <a:t>11/6/18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648802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99F9CA-E3A5-449C-BEDD-EEA8FEFAE70C}" type="datetimeFigureOut">
              <a:rPr lang="en-US" smtClean="0"/>
              <a:t>11/6/18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563680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99F9CA-E3A5-449C-BEDD-EEA8FEFAE70C}" type="datetimeFigureOut">
              <a:rPr lang="en-US" smtClean="0"/>
              <a:t>11/6/18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916445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99F9CA-E3A5-449C-BEDD-EEA8FEFAE70C}" type="datetimeFigureOut">
              <a:rPr lang="en-US" smtClean="0"/>
              <a:t>11/6/18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1379031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499F9CA-E3A5-449C-BEDD-EEA8FEFAE70C}" type="datetimeFigureOut">
              <a:rPr lang="en-US" smtClean="0"/>
              <a:t>11/6/18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436984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99F9CA-E3A5-449C-BEDD-EEA8FEFAE70C}" type="datetimeFigureOut">
              <a:rPr lang="en-US" smtClean="0"/>
              <a:t>11/6/18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1989050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99F9CA-E3A5-449C-BEDD-EEA8FEFAE70C}" type="datetimeFigureOut">
              <a:rPr lang="en-US" smtClean="0"/>
              <a:t>11/6/18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9562151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99F9CA-E3A5-449C-BEDD-EEA8FEFAE70C}" type="datetimeFigureOut">
              <a:rPr lang="en-US" smtClean="0"/>
              <a:t>11/6/18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4171927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99F9CA-E3A5-449C-BEDD-EEA8FEFAE70C}" type="datetimeFigureOut">
              <a:rPr lang="en-US" smtClean="0"/>
              <a:t>11/6/18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2076621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499F9CA-E3A5-449C-BEDD-EEA8FEFAE70C}" type="datetimeFigureOut">
              <a:rPr lang="en-US" smtClean="0"/>
              <a:t>11/6/18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2113858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499F9CA-E3A5-449C-BEDD-EEA8FEFAE70C}" type="datetimeFigureOut">
              <a:rPr lang="en-US" smtClean="0"/>
              <a:t>11/6/18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DCFB0A-F52F-480B-B787-162C3F13D136}" type="slidenum">
              <a:rPr lang="en-US" smtClean="0"/>
              <a:t>‹#›</a:t>
            </a:fld>
            <a:endParaRPr lang="en-US"/>
          </a:p>
        </p:txBody>
      </p:sp>
    </p:spTree>
    <p:extLst>
      <p:ext uri="{BB962C8B-B14F-4D97-AF65-F5344CB8AC3E}">
        <p14:creationId xmlns:p14="http://schemas.microsoft.com/office/powerpoint/2010/main" val="3620324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99F9CA-E3A5-449C-BEDD-EEA8FEFAE70C}" type="datetimeFigureOut">
              <a:rPr lang="en-US" smtClean="0"/>
              <a:t>11/6/18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DCFB0A-F52F-480B-B787-162C3F13D136}" type="slidenum">
              <a:rPr lang="en-US" smtClean="0"/>
              <a:t>‹#›</a:t>
            </a:fld>
            <a:endParaRPr lang="en-US"/>
          </a:p>
        </p:txBody>
      </p:sp>
    </p:spTree>
    <p:extLst>
      <p:ext uri="{BB962C8B-B14F-4D97-AF65-F5344CB8AC3E}">
        <p14:creationId xmlns:p14="http://schemas.microsoft.com/office/powerpoint/2010/main" val="4242158443"/>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5477" y="818418"/>
            <a:ext cx="8268677" cy="1325563"/>
          </a:xfrm>
        </p:spPr>
        <p:txBody>
          <a:bodyPr>
            <a:normAutofit fontScale="90000"/>
          </a:bodyPr>
          <a:lstStyle/>
          <a:p>
            <a:pPr algn="ctr"/>
            <a:r>
              <a:rPr lang="en-US" dirty="0"/>
              <a:t>Machine learning for spatiotemporal PM</a:t>
            </a:r>
            <a:r>
              <a:rPr lang="en-US" baseline="-25000" dirty="0"/>
              <a:t>2.5</a:t>
            </a:r>
            <a:r>
              <a:rPr lang="en-US" dirty="0"/>
              <a:t> estimates across the western US, 2008-2014 </a:t>
            </a:r>
          </a:p>
        </p:txBody>
      </p:sp>
      <p:sp>
        <p:nvSpPr>
          <p:cNvPr id="3" name="Subtitle 2"/>
          <p:cNvSpPr>
            <a:spLocks noGrp="1"/>
          </p:cNvSpPr>
          <p:nvPr>
            <p:ph sz="half" idx="1"/>
          </p:nvPr>
        </p:nvSpPr>
        <p:spPr>
          <a:xfrm>
            <a:off x="360478" y="3923322"/>
            <a:ext cx="4211522" cy="2657231"/>
          </a:xfrm>
        </p:spPr>
        <p:txBody>
          <a:bodyPr>
            <a:normAutofit/>
          </a:bodyPr>
          <a:lstStyle/>
          <a:p>
            <a:pPr marL="0" indent="0">
              <a:lnSpc>
                <a:spcPct val="50000"/>
              </a:lnSpc>
              <a:buNone/>
            </a:pPr>
            <a:r>
              <a:rPr lang="en-US" sz="2600" dirty="0"/>
              <a:t>Melissa May Maestas, PhD</a:t>
            </a:r>
          </a:p>
          <a:p>
            <a:pPr marL="0" indent="0">
              <a:lnSpc>
                <a:spcPct val="50000"/>
              </a:lnSpc>
              <a:buNone/>
            </a:pPr>
            <a:r>
              <a:rPr lang="en-US" sz="1900" dirty="0"/>
              <a:t>Research Associate (Post-Doctoral)</a:t>
            </a:r>
          </a:p>
          <a:p>
            <a:pPr marL="0" indent="0">
              <a:lnSpc>
                <a:spcPct val="50000"/>
              </a:lnSpc>
              <a:buNone/>
            </a:pPr>
            <a:r>
              <a:rPr lang="en-US" sz="1900" dirty="0"/>
              <a:t>CU Boulder, CIRES, Earth Lab</a:t>
            </a:r>
          </a:p>
          <a:p>
            <a:pPr marL="0" indent="0">
              <a:lnSpc>
                <a:spcPct val="50000"/>
              </a:lnSpc>
              <a:buNone/>
            </a:pPr>
            <a:endParaRPr lang="en-US" sz="1900" dirty="0"/>
          </a:p>
          <a:p>
            <a:pPr marL="0" indent="0">
              <a:lnSpc>
                <a:spcPct val="50000"/>
              </a:lnSpc>
              <a:buNone/>
            </a:pPr>
            <a:endParaRPr lang="en-US" sz="1900" dirty="0"/>
          </a:p>
          <a:p>
            <a:pPr marL="0" indent="0">
              <a:buNone/>
            </a:pPr>
            <a:r>
              <a:rPr lang="en-US" sz="1900" dirty="0"/>
              <a:t>International Workshop on Air Quality Forecasting Research</a:t>
            </a:r>
          </a:p>
          <a:p>
            <a:pPr marL="0" indent="0">
              <a:lnSpc>
                <a:spcPct val="50000"/>
              </a:lnSpc>
              <a:buNone/>
            </a:pPr>
            <a:r>
              <a:rPr lang="en-US" sz="1900" dirty="0"/>
              <a:t>November 9, 2018</a:t>
            </a:r>
          </a:p>
          <a:p>
            <a:pPr marL="0" indent="0">
              <a:lnSpc>
                <a:spcPct val="50000"/>
              </a:lnSpc>
              <a:buNone/>
            </a:pPr>
            <a:r>
              <a:rPr lang="en-US" sz="1900" dirty="0"/>
              <a:t>Boulder, CO</a:t>
            </a:r>
          </a:p>
          <a:p>
            <a:endParaRPr lang="en-US" dirty="0"/>
          </a:p>
        </p:txBody>
      </p:sp>
      <p:sp>
        <p:nvSpPr>
          <p:cNvPr id="5" name="Content Placeholder 4">
            <a:extLst>
              <a:ext uri="{FF2B5EF4-FFF2-40B4-BE49-F238E27FC236}">
                <a16:creationId xmlns:a16="http://schemas.microsoft.com/office/drawing/2014/main" id="{32850548-850B-DF44-96F4-E5B3C6861A80}"/>
              </a:ext>
            </a:extLst>
          </p:cNvPr>
          <p:cNvSpPr>
            <a:spLocks noGrp="1"/>
          </p:cNvSpPr>
          <p:nvPr>
            <p:ph sz="half" idx="2"/>
          </p:nvPr>
        </p:nvSpPr>
        <p:spPr>
          <a:xfrm>
            <a:off x="4572000" y="3923322"/>
            <a:ext cx="4572000" cy="2758831"/>
          </a:xfrm>
        </p:spPr>
        <p:txBody>
          <a:bodyPr>
            <a:normAutofit/>
          </a:bodyPr>
          <a:lstStyle/>
          <a:p>
            <a:pPr marL="0" indent="0">
              <a:lnSpc>
                <a:spcPct val="60000"/>
              </a:lnSpc>
              <a:buNone/>
            </a:pPr>
            <a:r>
              <a:rPr lang="en-US" sz="2600" dirty="0"/>
              <a:t>Colleen Reid, PhD</a:t>
            </a:r>
          </a:p>
          <a:p>
            <a:pPr marL="0" indent="0">
              <a:lnSpc>
                <a:spcPct val="60000"/>
              </a:lnSpc>
              <a:buNone/>
            </a:pPr>
            <a:r>
              <a:rPr lang="en-US" sz="1900" dirty="0"/>
              <a:t>Institute for Behavioral Science &amp; Geography</a:t>
            </a:r>
          </a:p>
          <a:p>
            <a:pPr marL="0" indent="0">
              <a:lnSpc>
                <a:spcPct val="60000"/>
              </a:lnSpc>
              <a:buNone/>
            </a:pPr>
            <a:endParaRPr lang="en-US" sz="2100" dirty="0"/>
          </a:p>
          <a:p>
            <a:pPr marL="0" indent="0">
              <a:lnSpc>
                <a:spcPct val="60000"/>
              </a:lnSpc>
              <a:buNone/>
            </a:pPr>
            <a:r>
              <a:rPr lang="en-US" sz="2600" dirty="0"/>
              <a:t>Ellen Considine</a:t>
            </a:r>
          </a:p>
          <a:p>
            <a:pPr marL="0" indent="0">
              <a:lnSpc>
                <a:spcPct val="60000"/>
              </a:lnSpc>
              <a:buNone/>
            </a:pPr>
            <a:r>
              <a:rPr lang="en-US" sz="1900" dirty="0"/>
              <a:t>BS-candidate</a:t>
            </a:r>
          </a:p>
          <a:p>
            <a:pPr marL="0" indent="0">
              <a:lnSpc>
                <a:spcPct val="60000"/>
              </a:lnSpc>
              <a:buNone/>
            </a:pPr>
            <a:endParaRPr lang="en-US" sz="2100" dirty="0"/>
          </a:p>
          <a:p>
            <a:pPr marL="0" indent="0">
              <a:lnSpc>
                <a:spcPct val="60000"/>
              </a:lnSpc>
              <a:buNone/>
            </a:pPr>
            <a:r>
              <a:rPr lang="en-US" sz="2600" dirty="0"/>
              <a:t>Gina Li</a:t>
            </a:r>
          </a:p>
          <a:p>
            <a:pPr marL="0" indent="0">
              <a:lnSpc>
                <a:spcPct val="60000"/>
              </a:lnSpc>
              <a:buNone/>
            </a:pPr>
            <a:r>
              <a:rPr lang="en-US" sz="1900" dirty="0"/>
              <a:t>MA-candidate</a:t>
            </a:r>
          </a:p>
          <a:p>
            <a:endParaRPr lang="en-US" dirty="0"/>
          </a:p>
        </p:txBody>
      </p:sp>
      <p:pic>
        <p:nvPicPr>
          <p:cNvPr id="4" name="Picture 4" descr="https://lh6.googleusercontent.com/N4Wr4mR3Im20wQZs8YzmRx6_VDAm2wyPoAw2VBzkLUwN701yDZhfhj-2jg7veSsoIDE-LnSeLcloE93f3gk8iTFv1RMgS8e3Nr8y01lpgdpeKQ2wwLRZa1shvAjng_8FCu4_49NRzqQ">
            <a:extLst>
              <a:ext uri="{FF2B5EF4-FFF2-40B4-BE49-F238E27FC236}">
                <a16:creationId xmlns:a16="http://schemas.microsoft.com/office/drawing/2014/main" id="{9C8F7692-18E3-8C4B-B8E1-2D3FB5C85B4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2171"/>
          <a:stretch/>
        </p:blipFill>
        <p:spPr bwMode="auto">
          <a:xfrm>
            <a:off x="360478" y="2468944"/>
            <a:ext cx="8423045" cy="122806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682052C-6965-E343-9267-35EF20C10C57}"/>
              </a:ext>
            </a:extLst>
          </p:cNvPr>
          <p:cNvSpPr/>
          <p:nvPr/>
        </p:nvSpPr>
        <p:spPr>
          <a:xfrm>
            <a:off x="1" y="6580553"/>
            <a:ext cx="9144000" cy="276999"/>
          </a:xfrm>
          <a:prstGeom prst="rect">
            <a:avLst/>
          </a:prstGeom>
        </p:spPr>
        <p:txBody>
          <a:bodyPr wrap="square">
            <a:spAutoFit/>
          </a:bodyPr>
          <a:lstStyle/>
          <a:p>
            <a:r>
              <a:rPr lang="fr-FR" sz="1200" dirty="0">
                <a:solidFill>
                  <a:srgbClr val="FFFFFF"/>
                </a:solidFill>
                <a:latin typeface="Arial" panose="020B0604020202020204" pitchFamily="34" charset="0"/>
              </a:rPr>
              <a:t>Image: https://www.nasa.gov/image-feature/nasas-science-aircraft-flies-over-thomas-fire-in-california</a:t>
            </a:r>
            <a:endParaRPr lang="fr-FR" sz="120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30138904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365126"/>
            <a:ext cx="8123465" cy="1325563"/>
          </a:xfrm>
        </p:spPr>
        <p:txBody>
          <a:bodyPr>
            <a:normAutofit/>
          </a:bodyPr>
          <a:lstStyle/>
          <a:p>
            <a:r>
              <a:rPr lang="en-US" sz="3900" dirty="0"/>
              <a:t>Statistical Methods – Machine Learning</a:t>
            </a:r>
          </a:p>
        </p:txBody>
      </p:sp>
      <p:sp>
        <p:nvSpPr>
          <p:cNvPr id="3" name="Content Placeholder 2"/>
          <p:cNvSpPr>
            <a:spLocks noGrp="1"/>
          </p:cNvSpPr>
          <p:nvPr>
            <p:ph sz="half" idx="1"/>
          </p:nvPr>
        </p:nvSpPr>
        <p:spPr>
          <a:xfrm>
            <a:off x="278674" y="1825624"/>
            <a:ext cx="4236176" cy="4636135"/>
          </a:xfrm>
        </p:spPr>
        <p:txBody>
          <a:bodyPr>
            <a:normAutofit/>
          </a:bodyPr>
          <a:lstStyle/>
          <a:p>
            <a:r>
              <a:rPr lang="en-US" sz="2400" dirty="0"/>
              <a:t>10-fold cross validation within each algorithm</a:t>
            </a:r>
          </a:p>
          <a:p>
            <a:pPr lvl="1"/>
            <a:r>
              <a:rPr lang="en-US" sz="2000" dirty="0"/>
              <a:t>To choose the covariates</a:t>
            </a:r>
          </a:p>
          <a:p>
            <a:pPr lvl="1"/>
            <a:r>
              <a:rPr lang="en-US" sz="2000" dirty="0"/>
              <a:t>To choose the tuning parameters of the algorithm</a:t>
            </a:r>
          </a:p>
          <a:p>
            <a:r>
              <a:rPr lang="en-US" sz="2400" dirty="0"/>
              <a:t>Minimize the CV-RMSE</a:t>
            </a:r>
          </a:p>
          <a:p>
            <a:r>
              <a:rPr lang="en-US" sz="2400" dirty="0"/>
              <a:t>Caret package in R</a:t>
            </a:r>
          </a:p>
          <a:p>
            <a:r>
              <a:rPr lang="en-US" sz="2400" dirty="0"/>
              <a:t>May do spatial, temporal CV</a:t>
            </a:r>
          </a:p>
          <a:p>
            <a:pPr lvl="1"/>
            <a:r>
              <a:rPr lang="en-US" sz="2000" dirty="0"/>
              <a:t>leave out airshed or year</a:t>
            </a:r>
          </a:p>
        </p:txBody>
      </p:sp>
      <p:sp>
        <p:nvSpPr>
          <p:cNvPr id="5" name="Content Placeholder 4">
            <a:extLst>
              <a:ext uri="{FF2B5EF4-FFF2-40B4-BE49-F238E27FC236}">
                <a16:creationId xmlns:a16="http://schemas.microsoft.com/office/drawing/2014/main" id="{D23C6BC2-B38F-B04C-90A4-EE47CBC3D428}"/>
              </a:ext>
            </a:extLst>
          </p:cNvPr>
          <p:cNvSpPr>
            <a:spLocks noGrp="1"/>
          </p:cNvSpPr>
          <p:nvPr>
            <p:ph sz="half" idx="2"/>
          </p:nvPr>
        </p:nvSpPr>
        <p:spPr/>
        <p:txBody>
          <a:bodyPr>
            <a:normAutofit/>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10</a:t>
            </a:fld>
            <a:endParaRPr lang="en-US" dirty="0"/>
          </a:p>
        </p:txBody>
      </p:sp>
      <p:pic>
        <p:nvPicPr>
          <p:cNvPr id="2050" name="Picture 2" descr="Fig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8818" y="1889754"/>
            <a:ext cx="4502873" cy="362276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066890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4A4F3-5BCE-DF48-A610-FFE0C8F19560}"/>
              </a:ext>
            </a:extLst>
          </p:cNvPr>
          <p:cNvSpPr>
            <a:spLocks noGrp="1"/>
          </p:cNvSpPr>
          <p:nvPr>
            <p:ph type="title"/>
          </p:nvPr>
        </p:nvSpPr>
        <p:spPr/>
        <p:txBody>
          <a:bodyPr/>
          <a:lstStyle/>
          <a:p>
            <a:r>
              <a:rPr lang="en-US" dirty="0"/>
              <a:t>Status of Project</a:t>
            </a:r>
          </a:p>
        </p:txBody>
      </p:sp>
      <p:sp>
        <p:nvSpPr>
          <p:cNvPr id="3" name="Content Placeholder 2">
            <a:extLst>
              <a:ext uri="{FF2B5EF4-FFF2-40B4-BE49-F238E27FC236}">
                <a16:creationId xmlns:a16="http://schemas.microsoft.com/office/drawing/2014/main" id="{0546C1C9-42DB-6F41-8DB2-B3C7F58A75E8}"/>
              </a:ext>
            </a:extLst>
          </p:cNvPr>
          <p:cNvSpPr>
            <a:spLocks noGrp="1"/>
          </p:cNvSpPr>
          <p:nvPr>
            <p:ph sz="half" idx="1"/>
          </p:nvPr>
        </p:nvSpPr>
        <p:spPr/>
        <p:txBody>
          <a:bodyPr>
            <a:normAutofit lnSpcReduction="10000"/>
          </a:bodyPr>
          <a:lstStyle/>
          <a:p>
            <a:r>
              <a:rPr lang="en-US" dirty="0"/>
              <a:t>Assembling data</a:t>
            </a:r>
          </a:p>
          <a:p>
            <a:pPr lvl="1"/>
            <a:r>
              <a:rPr lang="en-US" dirty="0"/>
              <a:t>GASP AOD 2008-2011</a:t>
            </a:r>
          </a:p>
          <a:p>
            <a:pPr lvl="1"/>
            <a:r>
              <a:rPr lang="en-US" dirty="0"/>
              <a:t>MAIAC AOD 2008-2014</a:t>
            </a:r>
          </a:p>
          <a:p>
            <a:pPr lvl="1"/>
            <a:r>
              <a:rPr lang="en-US" dirty="0"/>
              <a:t>Highways</a:t>
            </a:r>
          </a:p>
          <a:p>
            <a:pPr lvl="1"/>
            <a:r>
              <a:rPr lang="en-US" dirty="0"/>
              <a:t>NED (elevation)</a:t>
            </a:r>
          </a:p>
          <a:p>
            <a:pPr lvl="1"/>
            <a:r>
              <a:rPr lang="en-US" dirty="0"/>
              <a:t>NLCD (land cover)</a:t>
            </a:r>
          </a:p>
          <a:p>
            <a:pPr lvl="1"/>
            <a:r>
              <a:rPr lang="en-US" dirty="0"/>
              <a:t>NAM (weather) 18Z run 2008-2011 (with gap)</a:t>
            </a:r>
          </a:p>
          <a:p>
            <a:pPr lvl="1"/>
            <a:r>
              <a:rPr lang="en-US" dirty="0"/>
              <a:t>Others in Progress</a:t>
            </a:r>
          </a:p>
          <a:p>
            <a:r>
              <a:rPr lang="en-US" dirty="0"/>
              <a:t>Starting to run ML models</a:t>
            </a:r>
          </a:p>
        </p:txBody>
      </p:sp>
      <p:sp>
        <p:nvSpPr>
          <p:cNvPr id="4" name="Content Placeholder 3">
            <a:extLst>
              <a:ext uri="{FF2B5EF4-FFF2-40B4-BE49-F238E27FC236}">
                <a16:creationId xmlns:a16="http://schemas.microsoft.com/office/drawing/2014/main" id="{542A19DC-41F6-8A47-9873-58621A1906BD}"/>
              </a:ext>
            </a:extLst>
          </p:cNvPr>
          <p:cNvSpPr>
            <a:spLocks noGrp="1"/>
          </p:cNvSpPr>
          <p:nvPr>
            <p:ph sz="half" idx="2"/>
          </p:nvPr>
        </p:nvSpPr>
        <p:spPr/>
        <p:txBody>
          <a:bodyPr>
            <a:normAutofit lnSpcReduction="10000"/>
          </a:bodyPr>
          <a:lstStyle/>
          <a:p>
            <a:r>
              <a:rPr lang="en-US" dirty="0"/>
              <a:t>[Add MAIAC county choropleth]</a:t>
            </a:r>
          </a:p>
        </p:txBody>
      </p:sp>
    </p:spTree>
    <p:extLst>
      <p:ext uri="{BB962C8B-B14F-4D97-AF65-F5344CB8AC3E}">
        <p14:creationId xmlns:p14="http://schemas.microsoft.com/office/powerpoint/2010/main" val="324162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E0E56-129D-474B-B97B-FDA0A52B37E9}"/>
              </a:ext>
            </a:extLst>
          </p:cNvPr>
          <p:cNvSpPr>
            <a:spLocks noGrp="1"/>
          </p:cNvSpPr>
          <p:nvPr>
            <p:ph type="title"/>
          </p:nvPr>
        </p:nvSpPr>
        <p:spPr/>
        <p:txBody>
          <a:bodyPr/>
          <a:lstStyle/>
          <a:p>
            <a:r>
              <a:rPr lang="en-US" dirty="0"/>
              <a:t>PM</a:t>
            </a:r>
            <a:r>
              <a:rPr lang="en-US" baseline="-25000" dirty="0"/>
              <a:t>2.5</a:t>
            </a:r>
            <a:r>
              <a:rPr lang="en-US" dirty="0"/>
              <a:t> Time series</a:t>
            </a:r>
          </a:p>
        </p:txBody>
      </p:sp>
      <p:sp>
        <p:nvSpPr>
          <p:cNvPr id="5" name="Content Placeholder 4">
            <a:extLst>
              <a:ext uri="{FF2B5EF4-FFF2-40B4-BE49-F238E27FC236}">
                <a16:creationId xmlns:a16="http://schemas.microsoft.com/office/drawing/2014/main" id="{B78FC9E8-B619-0A49-A79D-B9137E6184B9}"/>
              </a:ext>
            </a:extLst>
          </p:cNvPr>
          <p:cNvSpPr>
            <a:spLocks noGrp="1"/>
          </p:cNvSpPr>
          <p:nvPr>
            <p:ph sz="half" idx="2"/>
          </p:nvPr>
        </p:nvSpPr>
        <p:spPr/>
        <p:txBody>
          <a:bodyPr/>
          <a:lstStyle/>
          <a:p>
            <a:endParaRPr lang="en-US" dirty="0"/>
          </a:p>
        </p:txBody>
      </p:sp>
      <p:pic>
        <p:nvPicPr>
          <p:cNvPr id="20" name="Content Placeholder 19">
            <a:extLst>
              <a:ext uri="{FF2B5EF4-FFF2-40B4-BE49-F238E27FC236}">
                <a16:creationId xmlns:a16="http://schemas.microsoft.com/office/drawing/2014/main" id="{A6F96585-1AF9-B24D-ADE6-F720414EC4BB}"/>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28650" y="2640595"/>
            <a:ext cx="3886200" cy="2721398"/>
          </a:xfrm>
        </p:spPr>
      </p:pic>
    </p:spTree>
    <p:extLst>
      <p:ext uri="{BB962C8B-B14F-4D97-AF65-F5344CB8AC3E}">
        <p14:creationId xmlns:p14="http://schemas.microsoft.com/office/powerpoint/2010/main" val="4012275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2B811-012A-AE4F-84D9-F8779310FE73}"/>
              </a:ext>
            </a:extLst>
          </p:cNvPr>
          <p:cNvSpPr>
            <a:spLocks noGrp="1"/>
          </p:cNvSpPr>
          <p:nvPr>
            <p:ph type="title"/>
          </p:nvPr>
        </p:nvSpPr>
        <p:spPr/>
        <p:txBody>
          <a:bodyPr/>
          <a:lstStyle/>
          <a:p>
            <a:r>
              <a:rPr lang="en-US" dirty="0"/>
              <a:t>MAIAC AOD</a:t>
            </a:r>
          </a:p>
        </p:txBody>
      </p:sp>
      <p:sp>
        <p:nvSpPr>
          <p:cNvPr id="5" name="Content Placeholder 4">
            <a:extLst>
              <a:ext uri="{FF2B5EF4-FFF2-40B4-BE49-F238E27FC236}">
                <a16:creationId xmlns:a16="http://schemas.microsoft.com/office/drawing/2014/main" id="{8BD042BD-0A5F-6F43-A5AD-4B3362CFF6FE}"/>
              </a:ext>
            </a:extLst>
          </p:cNvPr>
          <p:cNvSpPr>
            <a:spLocks noGrp="1"/>
          </p:cNvSpPr>
          <p:nvPr>
            <p:ph sz="half" idx="2"/>
          </p:nvPr>
        </p:nvSpPr>
        <p:spPr>
          <a:xfrm>
            <a:off x="5040630" y="1825625"/>
            <a:ext cx="3886200" cy="4351338"/>
          </a:xfrm>
        </p:spPr>
        <p:txBody>
          <a:bodyPr/>
          <a:lstStyle/>
          <a:p>
            <a:r>
              <a:rPr lang="en-US" dirty="0"/>
              <a:t>Multi-Angle Implementation of Atmospheric Correction Aerosol Optical Depth</a:t>
            </a:r>
          </a:p>
          <a:p>
            <a:r>
              <a:rPr lang="en-US" dirty="0"/>
              <a:t>Aqua-Terra MODIS Satellites</a:t>
            </a:r>
          </a:p>
          <a:p>
            <a:r>
              <a:rPr lang="en-US" dirty="0"/>
              <a:t>Daily, 1 km resolution</a:t>
            </a:r>
          </a:p>
          <a:p>
            <a:r>
              <a:rPr lang="en-US" dirty="0"/>
              <a:t>Available 2/26/2000 to present</a:t>
            </a:r>
          </a:p>
          <a:p>
            <a:endParaRPr lang="en-US" dirty="0"/>
          </a:p>
        </p:txBody>
      </p:sp>
      <p:pic>
        <p:nvPicPr>
          <p:cNvPr id="12" name="Content Placeholder 11">
            <a:extLst>
              <a:ext uri="{FF2B5EF4-FFF2-40B4-BE49-F238E27FC236}">
                <a16:creationId xmlns:a16="http://schemas.microsoft.com/office/drawing/2014/main" id="{03D7B8CD-F6AD-4042-84F9-FD391F944535}"/>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28650" y="2641829"/>
            <a:ext cx="3886200" cy="2718929"/>
          </a:xfrm>
        </p:spPr>
      </p:pic>
    </p:spTree>
    <p:extLst>
      <p:ext uri="{BB962C8B-B14F-4D97-AF65-F5344CB8AC3E}">
        <p14:creationId xmlns:p14="http://schemas.microsoft.com/office/powerpoint/2010/main" val="486474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E613D-27C7-3941-BA53-84E6A2B9584C}"/>
              </a:ext>
            </a:extLst>
          </p:cNvPr>
          <p:cNvSpPr>
            <a:spLocks noGrp="1"/>
          </p:cNvSpPr>
          <p:nvPr>
            <p:ph type="title"/>
          </p:nvPr>
        </p:nvSpPr>
        <p:spPr/>
        <p:txBody>
          <a:bodyPr/>
          <a:lstStyle/>
          <a:p>
            <a:r>
              <a:rPr lang="en-US" dirty="0"/>
              <a:t>A check on the data: Higher PM</a:t>
            </a:r>
            <a:r>
              <a:rPr lang="en-US" baseline="-25000" dirty="0"/>
              <a:t>2.5</a:t>
            </a:r>
            <a:r>
              <a:rPr lang="en-US" dirty="0"/>
              <a:t> with calm winds</a:t>
            </a:r>
          </a:p>
        </p:txBody>
      </p:sp>
      <p:pic>
        <p:nvPicPr>
          <p:cNvPr id="15" name="Content Placeholder 14">
            <a:extLst>
              <a:ext uri="{FF2B5EF4-FFF2-40B4-BE49-F238E27FC236}">
                <a16:creationId xmlns:a16="http://schemas.microsoft.com/office/drawing/2014/main" id="{EAACE3E3-B840-E047-A6B3-76DC05CF74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65111" y="1834769"/>
            <a:ext cx="6213778" cy="4351338"/>
          </a:xfrm>
        </p:spPr>
      </p:pic>
    </p:spTree>
    <p:extLst>
      <p:ext uri="{BB962C8B-B14F-4D97-AF65-F5344CB8AC3E}">
        <p14:creationId xmlns:p14="http://schemas.microsoft.com/office/powerpoint/2010/main" val="32306606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9D744-32AB-9C4E-ACF3-2DA7CB2B4702}"/>
              </a:ext>
            </a:extLst>
          </p:cNvPr>
          <p:cNvSpPr>
            <a:spLocks noGrp="1"/>
          </p:cNvSpPr>
          <p:nvPr>
            <p:ph type="title"/>
          </p:nvPr>
        </p:nvSpPr>
        <p:spPr/>
        <p:txBody>
          <a:bodyPr/>
          <a:lstStyle/>
          <a:p>
            <a:r>
              <a:rPr lang="en-US" dirty="0"/>
              <a:t>PM</a:t>
            </a:r>
            <a:r>
              <a:rPr lang="en-US" baseline="-25000" dirty="0"/>
              <a:t>2.5</a:t>
            </a:r>
            <a:r>
              <a:rPr lang="en-US" dirty="0"/>
              <a:t> Observations and predictions</a:t>
            </a:r>
          </a:p>
        </p:txBody>
      </p:sp>
      <p:sp>
        <p:nvSpPr>
          <p:cNvPr id="3" name="Content Placeholder 2">
            <a:extLst>
              <a:ext uri="{FF2B5EF4-FFF2-40B4-BE49-F238E27FC236}">
                <a16:creationId xmlns:a16="http://schemas.microsoft.com/office/drawing/2014/main" id="{D5D9991E-51D8-E444-AB4C-5E87AF5526FB}"/>
              </a:ext>
            </a:extLst>
          </p:cNvPr>
          <p:cNvSpPr>
            <a:spLocks noGrp="1"/>
          </p:cNvSpPr>
          <p:nvPr>
            <p:ph sz="half" idx="1"/>
          </p:nvPr>
        </p:nvSpPr>
        <p:spPr/>
        <p:txBody>
          <a:bodyPr/>
          <a:lstStyle/>
          <a:p>
            <a:r>
              <a:rPr lang="en-US" dirty="0"/>
              <a:t>County choropleth of observations (mean) – July 11, 2008</a:t>
            </a:r>
          </a:p>
        </p:txBody>
      </p:sp>
      <p:sp>
        <p:nvSpPr>
          <p:cNvPr id="4" name="Content Placeholder 3">
            <a:extLst>
              <a:ext uri="{FF2B5EF4-FFF2-40B4-BE49-F238E27FC236}">
                <a16:creationId xmlns:a16="http://schemas.microsoft.com/office/drawing/2014/main" id="{F0562AF7-64D1-D445-843D-6CA4F51E83C5}"/>
              </a:ext>
            </a:extLst>
          </p:cNvPr>
          <p:cNvSpPr>
            <a:spLocks noGrp="1"/>
          </p:cNvSpPr>
          <p:nvPr>
            <p:ph sz="half" idx="2"/>
          </p:nvPr>
        </p:nvSpPr>
        <p:spPr/>
        <p:txBody>
          <a:bodyPr/>
          <a:lstStyle/>
          <a:p>
            <a:r>
              <a:rPr lang="en-US" dirty="0"/>
              <a:t>County choropleth of predictions – July 11, 2008</a:t>
            </a:r>
          </a:p>
        </p:txBody>
      </p:sp>
    </p:spTree>
    <p:extLst>
      <p:ext uri="{BB962C8B-B14F-4D97-AF65-F5344CB8AC3E}">
        <p14:creationId xmlns:p14="http://schemas.microsoft.com/office/powerpoint/2010/main" val="1910606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21941-5198-2249-94C8-B514AFBC170E}"/>
              </a:ext>
            </a:extLst>
          </p:cNvPr>
          <p:cNvSpPr>
            <a:spLocks noGrp="1"/>
          </p:cNvSpPr>
          <p:nvPr>
            <p:ph type="title"/>
          </p:nvPr>
        </p:nvSpPr>
        <p:spPr/>
        <p:txBody>
          <a:bodyPr/>
          <a:lstStyle/>
          <a:p>
            <a:r>
              <a:rPr lang="en-US" dirty="0"/>
              <a:t>Next Steps and Future Plans</a:t>
            </a:r>
          </a:p>
        </p:txBody>
      </p:sp>
      <p:sp>
        <p:nvSpPr>
          <p:cNvPr id="3" name="Content Placeholder 2">
            <a:extLst>
              <a:ext uri="{FF2B5EF4-FFF2-40B4-BE49-F238E27FC236}">
                <a16:creationId xmlns:a16="http://schemas.microsoft.com/office/drawing/2014/main" id="{2781F7CA-5ED0-B748-A4DA-9FF03DEFBA3B}"/>
              </a:ext>
            </a:extLst>
          </p:cNvPr>
          <p:cNvSpPr>
            <a:spLocks noGrp="1"/>
          </p:cNvSpPr>
          <p:nvPr>
            <p:ph idx="1"/>
          </p:nvPr>
        </p:nvSpPr>
        <p:spPr>
          <a:xfrm>
            <a:off x="301752" y="1426464"/>
            <a:ext cx="6016752" cy="5212079"/>
          </a:xfrm>
        </p:spPr>
        <p:txBody>
          <a:bodyPr>
            <a:normAutofit fontScale="77500" lnSpcReduction="20000"/>
          </a:bodyPr>
          <a:lstStyle/>
          <a:p>
            <a:r>
              <a:rPr lang="en-US" dirty="0"/>
              <a:t>Finish data assimilation</a:t>
            </a:r>
          </a:p>
          <a:p>
            <a:pPr lvl="1"/>
            <a:r>
              <a:rPr lang="en-US" dirty="0"/>
              <a:t>❋ Looking for more PM</a:t>
            </a:r>
            <a:r>
              <a:rPr lang="en-US" baseline="-25000" dirty="0"/>
              <a:t>2.5</a:t>
            </a:r>
            <a:r>
              <a:rPr lang="en-US" dirty="0"/>
              <a:t> data ❋</a:t>
            </a:r>
          </a:p>
          <a:p>
            <a:r>
              <a:rPr lang="en-US" dirty="0"/>
              <a:t>ML modeling</a:t>
            </a:r>
          </a:p>
          <a:p>
            <a:pPr lvl="1"/>
            <a:r>
              <a:rPr lang="en-US" dirty="0"/>
              <a:t>Ensemble modeling</a:t>
            </a:r>
          </a:p>
          <a:p>
            <a:pPr lvl="2"/>
            <a:r>
              <a:rPr lang="en-US" dirty="0"/>
              <a:t>Random Forest, others</a:t>
            </a:r>
          </a:p>
          <a:p>
            <a:pPr lvl="1"/>
            <a:r>
              <a:rPr lang="en-US" dirty="0"/>
              <a:t>Cross validation by region/time instead of 10-fold</a:t>
            </a:r>
          </a:p>
          <a:p>
            <a:r>
              <a:rPr lang="en-US" dirty="0"/>
              <a:t>Model by Region: </a:t>
            </a:r>
          </a:p>
          <a:p>
            <a:pPr lvl="1"/>
            <a:r>
              <a:rPr lang="en-US" dirty="0"/>
              <a:t>Predictor relationships could be different</a:t>
            </a:r>
          </a:p>
          <a:p>
            <a:r>
              <a:rPr lang="en-US" dirty="0"/>
              <a:t>Pull in CTM model output</a:t>
            </a:r>
          </a:p>
          <a:p>
            <a:pPr lvl="1"/>
            <a:r>
              <a:rPr lang="en-US" dirty="0"/>
              <a:t>❋ Looking for available data ❋</a:t>
            </a:r>
          </a:p>
          <a:p>
            <a:r>
              <a:rPr lang="en-US" dirty="0"/>
              <a:t>Connect ML estimates to medical data for epidemiological analysis</a:t>
            </a:r>
          </a:p>
          <a:p>
            <a:r>
              <a:rPr lang="en-US" dirty="0"/>
              <a:t>Flexible Geographic Resolution</a:t>
            </a:r>
          </a:p>
          <a:p>
            <a:pPr lvl="1"/>
            <a:r>
              <a:rPr lang="en-US" dirty="0"/>
              <a:t>County centroid</a:t>
            </a:r>
          </a:p>
          <a:p>
            <a:pPr lvl="1"/>
            <a:r>
              <a:rPr lang="en-US" dirty="0"/>
              <a:t>Population-weighted county centroid</a:t>
            </a:r>
          </a:p>
          <a:p>
            <a:pPr lvl="1"/>
            <a:r>
              <a:rPr lang="en-US" dirty="0"/>
              <a:t>ZIP code</a:t>
            </a:r>
          </a:p>
          <a:p>
            <a:pPr lvl="1"/>
            <a:r>
              <a:rPr lang="en-US" dirty="0"/>
              <a:t>Geo-coded address</a:t>
            </a:r>
          </a:p>
        </p:txBody>
      </p:sp>
      <p:pic>
        <p:nvPicPr>
          <p:cNvPr id="5" name="Picture 4">
            <a:extLst>
              <a:ext uri="{FF2B5EF4-FFF2-40B4-BE49-F238E27FC236}">
                <a16:creationId xmlns:a16="http://schemas.microsoft.com/office/drawing/2014/main" id="{E2175274-5931-A24A-8D89-BDE5CFAAB768}"/>
              </a:ext>
            </a:extLst>
          </p:cNvPr>
          <p:cNvPicPr>
            <a:picLocks noChangeAspect="1"/>
          </p:cNvPicPr>
          <p:nvPr/>
        </p:nvPicPr>
        <p:blipFill>
          <a:blip r:embed="rId2"/>
          <a:stretch>
            <a:fillRect/>
          </a:stretch>
        </p:blipFill>
        <p:spPr>
          <a:xfrm>
            <a:off x="6044056" y="1690689"/>
            <a:ext cx="2968971" cy="4430426"/>
          </a:xfrm>
          <a:prstGeom prst="rect">
            <a:avLst/>
          </a:prstGeom>
        </p:spPr>
      </p:pic>
      <p:sp>
        <p:nvSpPr>
          <p:cNvPr id="6" name="TextBox 5">
            <a:extLst>
              <a:ext uri="{FF2B5EF4-FFF2-40B4-BE49-F238E27FC236}">
                <a16:creationId xmlns:a16="http://schemas.microsoft.com/office/drawing/2014/main" id="{4BB8E2C2-6812-F341-B2B2-05CD05ECFDD8}"/>
              </a:ext>
            </a:extLst>
          </p:cNvPr>
          <p:cNvSpPr txBox="1"/>
          <p:nvPr/>
        </p:nvSpPr>
        <p:spPr>
          <a:xfrm>
            <a:off x="0" y="6487945"/>
            <a:ext cx="12192000" cy="369332"/>
          </a:xfrm>
          <a:prstGeom prst="rect">
            <a:avLst/>
          </a:prstGeom>
          <a:noFill/>
        </p:spPr>
        <p:txBody>
          <a:bodyPr wrap="square" rtlCol="0">
            <a:spAutoFit/>
          </a:bodyPr>
          <a:lstStyle/>
          <a:p>
            <a:r>
              <a:rPr lang="en-US" dirty="0"/>
              <a:t>Image: National Interagency Fire Center, Castle Rock Fire, Ketchum ID, 2007</a:t>
            </a:r>
          </a:p>
        </p:txBody>
      </p:sp>
    </p:spTree>
    <p:extLst>
      <p:ext uri="{BB962C8B-B14F-4D97-AF65-F5344CB8AC3E}">
        <p14:creationId xmlns:p14="http://schemas.microsoft.com/office/powerpoint/2010/main" val="712033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43C6FFF-BA73-554D-B197-1D8472EFE6A9}"/>
              </a:ext>
            </a:extLst>
          </p:cNvPr>
          <p:cNvPicPr>
            <a:picLocks noChangeAspect="1"/>
          </p:cNvPicPr>
          <p:nvPr/>
        </p:nvPicPr>
        <p:blipFill rotWithShape="1">
          <a:blip r:embed="rId2"/>
          <a:srcRect l="3375" r="21625" b="24981"/>
          <a:stretch/>
        </p:blipFill>
        <p:spPr>
          <a:xfrm>
            <a:off x="0" y="0"/>
            <a:ext cx="9144000" cy="6858000"/>
          </a:xfrm>
          <a:prstGeom prst="rect">
            <a:avLst/>
          </a:prstGeom>
        </p:spPr>
      </p:pic>
      <p:sp>
        <p:nvSpPr>
          <p:cNvPr id="2" name="Title 1"/>
          <p:cNvSpPr>
            <a:spLocks noGrp="1"/>
          </p:cNvSpPr>
          <p:nvPr>
            <p:ph type="ctrTitle"/>
          </p:nvPr>
        </p:nvSpPr>
        <p:spPr>
          <a:xfrm>
            <a:off x="953307" y="1186958"/>
            <a:ext cx="7239811" cy="1790700"/>
          </a:xfrm>
        </p:spPr>
        <p:txBody>
          <a:bodyPr>
            <a:normAutofit fontScale="90000"/>
          </a:bodyPr>
          <a:lstStyle/>
          <a:p>
            <a:r>
              <a:rPr lang="en-US" dirty="0"/>
              <a:t>Thank You!!</a:t>
            </a:r>
            <a:br>
              <a:rPr lang="en-US" dirty="0"/>
            </a:br>
            <a:r>
              <a:rPr lang="en-US" sz="2200" dirty="0"/>
              <a:t> </a:t>
            </a:r>
            <a:br>
              <a:rPr lang="en-US" dirty="0"/>
            </a:br>
            <a:r>
              <a:rPr lang="en-US" dirty="0"/>
              <a:t>Questions?</a:t>
            </a:r>
          </a:p>
        </p:txBody>
      </p:sp>
      <p:sp>
        <p:nvSpPr>
          <p:cNvPr id="3" name="Subtitle 2"/>
          <p:cNvSpPr>
            <a:spLocks noGrp="1"/>
          </p:cNvSpPr>
          <p:nvPr>
            <p:ph type="subTitle" idx="1"/>
          </p:nvPr>
        </p:nvSpPr>
        <p:spPr>
          <a:xfrm>
            <a:off x="1143000" y="3558778"/>
            <a:ext cx="6858000" cy="3189494"/>
          </a:xfrm>
        </p:spPr>
        <p:txBody>
          <a:bodyPr>
            <a:normAutofit fontScale="85000" lnSpcReduction="20000"/>
          </a:bodyPr>
          <a:lstStyle/>
          <a:p>
            <a:r>
              <a:rPr lang="en-US" sz="3900" dirty="0"/>
              <a:t>Melissa May Maestas, PhD </a:t>
            </a:r>
          </a:p>
          <a:p>
            <a:r>
              <a:rPr lang="en-US" dirty="0" err="1"/>
              <a:t>Melissa.Maestas@Colorado.edu</a:t>
            </a:r>
            <a:endParaRPr lang="en-US" dirty="0"/>
          </a:p>
          <a:p>
            <a:r>
              <a:rPr lang="en-US" sz="1900" dirty="0"/>
              <a:t> </a:t>
            </a:r>
          </a:p>
          <a:p>
            <a:r>
              <a:rPr lang="en-US" sz="3900" dirty="0"/>
              <a:t>Colleen Reid, PhD </a:t>
            </a:r>
          </a:p>
          <a:p>
            <a:r>
              <a:rPr lang="en-US" dirty="0" err="1"/>
              <a:t>Colleen.Reid@Colorado.edu</a:t>
            </a:r>
            <a:endParaRPr lang="en-US" dirty="0"/>
          </a:p>
          <a:p>
            <a:r>
              <a:rPr lang="en-US" sz="1800" dirty="0"/>
              <a:t> </a:t>
            </a:r>
          </a:p>
          <a:p>
            <a:r>
              <a:rPr lang="en-US" sz="3900" dirty="0"/>
              <a:t>Gina Li, MA-candidate</a:t>
            </a:r>
          </a:p>
          <a:p>
            <a:r>
              <a:rPr lang="en-US" sz="3900" dirty="0"/>
              <a:t>Ellen Considine, BS-candidate</a:t>
            </a:r>
          </a:p>
        </p:txBody>
      </p:sp>
    </p:spTree>
    <p:extLst>
      <p:ext uri="{BB962C8B-B14F-4D97-AF65-F5344CB8AC3E}">
        <p14:creationId xmlns:p14="http://schemas.microsoft.com/office/powerpoint/2010/main" val="355629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504E04-A2B2-1146-8093-4728C095097B}"/>
              </a:ext>
            </a:extLst>
          </p:cNvPr>
          <p:cNvSpPr>
            <a:spLocks noGrp="1"/>
          </p:cNvSpPr>
          <p:nvPr>
            <p:ph type="ctrTitle"/>
          </p:nvPr>
        </p:nvSpPr>
        <p:spPr/>
        <p:txBody>
          <a:bodyPr/>
          <a:lstStyle/>
          <a:p>
            <a:r>
              <a:rPr lang="en-US" dirty="0"/>
              <a:t>Extra Slides</a:t>
            </a:r>
          </a:p>
        </p:txBody>
      </p:sp>
      <p:sp>
        <p:nvSpPr>
          <p:cNvPr id="5" name="Subtitle 4">
            <a:extLst>
              <a:ext uri="{FF2B5EF4-FFF2-40B4-BE49-F238E27FC236}">
                <a16:creationId xmlns:a16="http://schemas.microsoft.com/office/drawing/2014/main" id="{DDEA6D2A-2547-C44E-8616-7801D9841C0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320055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336A5-76DB-E84C-8CBF-4E2F1AEE5C59}"/>
              </a:ext>
            </a:extLst>
          </p:cNvPr>
          <p:cNvSpPr>
            <a:spLocks noGrp="1"/>
          </p:cNvSpPr>
          <p:nvPr>
            <p:ph type="title"/>
          </p:nvPr>
        </p:nvSpPr>
        <p:spPr>
          <a:xfrm>
            <a:off x="628650" y="104506"/>
            <a:ext cx="7886700" cy="697905"/>
          </a:xfrm>
        </p:spPr>
        <p:txBody>
          <a:bodyPr/>
          <a:lstStyle/>
          <a:p>
            <a:pPr algn="ctr"/>
            <a:r>
              <a:rPr lang="en-US" dirty="0"/>
              <a:t>NAM Meteorological Variables</a:t>
            </a:r>
          </a:p>
        </p:txBody>
      </p:sp>
      <p:graphicFrame>
        <p:nvGraphicFramePr>
          <p:cNvPr id="5" name="Content Placeholder 4">
            <a:extLst>
              <a:ext uri="{FF2B5EF4-FFF2-40B4-BE49-F238E27FC236}">
                <a16:creationId xmlns:a16="http://schemas.microsoft.com/office/drawing/2014/main" id="{E4549D0C-3D3B-C245-9DD3-9C71654CF396}"/>
              </a:ext>
            </a:extLst>
          </p:cNvPr>
          <p:cNvGraphicFramePr>
            <a:graphicFrameLocks noGrp="1"/>
          </p:cNvGraphicFramePr>
          <p:nvPr>
            <p:ph idx="1"/>
            <p:extLst>
              <p:ext uri="{D42A27DB-BD31-4B8C-83A1-F6EECF244321}">
                <p14:modId xmlns:p14="http://schemas.microsoft.com/office/powerpoint/2010/main" val="1171604784"/>
              </p:ext>
            </p:extLst>
          </p:nvPr>
        </p:nvGraphicFramePr>
        <p:xfrm>
          <a:off x="87087" y="893812"/>
          <a:ext cx="8969832" cy="5798820"/>
        </p:xfrm>
        <a:graphic>
          <a:graphicData uri="http://schemas.openxmlformats.org/drawingml/2006/table">
            <a:tbl>
              <a:tblPr firstRow="1" bandRow="1">
                <a:tableStyleId>{F5AB1C69-6EDB-4FF4-983F-18BD219EF322}</a:tableStyleId>
              </a:tblPr>
              <a:tblGrid>
                <a:gridCol w="539931">
                  <a:extLst>
                    <a:ext uri="{9D8B030D-6E8A-4147-A177-3AD203B41FA5}">
                      <a16:colId xmlns:a16="http://schemas.microsoft.com/office/drawing/2014/main" val="2299772381"/>
                    </a:ext>
                  </a:extLst>
                </a:gridCol>
                <a:gridCol w="1453365">
                  <a:extLst>
                    <a:ext uri="{9D8B030D-6E8A-4147-A177-3AD203B41FA5}">
                      <a16:colId xmlns:a16="http://schemas.microsoft.com/office/drawing/2014/main" val="1067518970"/>
                    </a:ext>
                  </a:extLst>
                </a:gridCol>
                <a:gridCol w="996648">
                  <a:extLst>
                    <a:ext uri="{9D8B030D-6E8A-4147-A177-3AD203B41FA5}">
                      <a16:colId xmlns:a16="http://schemas.microsoft.com/office/drawing/2014/main" val="1318952310"/>
                    </a:ext>
                  </a:extLst>
                </a:gridCol>
                <a:gridCol w="996648">
                  <a:extLst>
                    <a:ext uri="{9D8B030D-6E8A-4147-A177-3AD203B41FA5}">
                      <a16:colId xmlns:a16="http://schemas.microsoft.com/office/drawing/2014/main" val="743665241"/>
                    </a:ext>
                  </a:extLst>
                </a:gridCol>
                <a:gridCol w="996648">
                  <a:extLst>
                    <a:ext uri="{9D8B030D-6E8A-4147-A177-3AD203B41FA5}">
                      <a16:colId xmlns:a16="http://schemas.microsoft.com/office/drawing/2014/main" val="2339493411"/>
                    </a:ext>
                  </a:extLst>
                </a:gridCol>
                <a:gridCol w="996648">
                  <a:extLst>
                    <a:ext uri="{9D8B030D-6E8A-4147-A177-3AD203B41FA5}">
                      <a16:colId xmlns:a16="http://schemas.microsoft.com/office/drawing/2014/main" val="4185248296"/>
                    </a:ext>
                  </a:extLst>
                </a:gridCol>
                <a:gridCol w="996648">
                  <a:extLst>
                    <a:ext uri="{9D8B030D-6E8A-4147-A177-3AD203B41FA5}">
                      <a16:colId xmlns:a16="http://schemas.microsoft.com/office/drawing/2014/main" val="1895765469"/>
                    </a:ext>
                  </a:extLst>
                </a:gridCol>
                <a:gridCol w="996648">
                  <a:extLst>
                    <a:ext uri="{9D8B030D-6E8A-4147-A177-3AD203B41FA5}">
                      <a16:colId xmlns:a16="http://schemas.microsoft.com/office/drawing/2014/main" val="529618406"/>
                    </a:ext>
                  </a:extLst>
                </a:gridCol>
                <a:gridCol w="996648">
                  <a:extLst>
                    <a:ext uri="{9D8B030D-6E8A-4147-A177-3AD203B41FA5}">
                      <a16:colId xmlns:a16="http://schemas.microsoft.com/office/drawing/2014/main" val="2309275696"/>
                    </a:ext>
                  </a:extLst>
                </a:gridCol>
              </a:tblGrid>
              <a:tr h="370840">
                <a:tc>
                  <a:txBody>
                    <a:bodyPr/>
                    <a:lstStyle/>
                    <a:p>
                      <a:pPr algn="l" fontAlgn="b"/>
                      <a:r>
                        <a:rPr lang="en-US" sz="1200" u="none" strike="noStrike" dirty="0" err="1">
                          <a:effectLst/>
                        </a:rPr>
                        <a:t>VariableNumber</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VariableName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VariableCode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err="1">
                          <a:effectLst/>
                        </a:rPr>
                        <a:t>AtmosLevelName</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AtmosLevelCode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Units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file_type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time frame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24-hr summary</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92416048"/>
                  </a:ext>
                </a:extLst>
              </a:tr>
              <a:tr h="370840">
                <a:tc>
                  <a:txBody>
                    <a:bodyPr/>
                    <a:lstStyle/>
                    <a:p>
                      <a:pPr algn="r" fontAlgn="b"/>
                      <a:r>
                        <a:rPr lang="en-US" sz="1200" u="none" strike="noStrike">
                          <a:effectLst/>
                        </a:rPr>
                        <a:t>384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Planetary Boundary Layer Height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HPBL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surface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a:effectLst/>
                        </a:rPr>
                        <a:t>surface</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max</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77362523"/>
                  </a:ext>
                </a:extLst>
              </a:tr>
              <a:tr h="370840">
                <a:tc>
                  <a:txBody>
                    <a:bodyPr/>
                    <a:lstStyle/>
                    <a:p>
                      <a:pPr algn="r" fontAlgn="b"/>
                      <a:r>
                        <a:rPr lang="en-US" sz="1200" u="none" strike="noStrike">
                          <a:effectLst/>
                        </a:rPr>
                        <a:t>321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Temperature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TMP</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K</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max</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51096644"/>
                  </a:ext>
                </a:extLst>
              </a:tr>
              <a:tr h="370840">
                <a:tc>
                  <a:txBody>
                    <a:bodyPr/>
                    <a:lstStyle/>
                    <a:p>
                      <a:pPr algn="r" fontAlgn="b"/>
                      <a:r>
                        <a:rPr lang="en-US" sz="1200" u="none" strike="noStrike">
                          <a:effectLst/>
                        </a:rPr>
                        <a:t>321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Temperature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TMP</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K</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70745806"/>
                  </a:ext>
                </a:extLst>
              </a:tr>
              <a:tr h="370840">
                <a:tc>
                  <a:txBody>
                    <a:bodyPr/>
                    <a:lstStyle/>
                    <a:p>
                      <a:pPr algn="r" fontAlgn="b"/>
                      <a:r>
                        <a:rPr lang="en-US" sz="1200" u="none" strike="noStrike">
                          <a:effectLst/>
                        </a:rPr>
                        <a:t>324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Relative Humidity</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RH</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51024875"/>
                  </a:ext>
                </a:extLst>
              </a:tr>
              <a:tr h="370840">
                <a:tc>
                  <a:txBody>
                    <a:bodyPr/>
                    <a:lstStyle/>
                    <a:p>
                      <a:pPr algn="r" fontAlgn="b"/>
                      <a:r>
                        <a:rPr lang="en-US" sz="1200" u="none" strike="noStrike">
                          <a:effectLst/>
                        </a:rPr>
                        <a:t>323</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Dew Point Temperature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a:effectLst/>
                        </a:rPr>
                        <a:t>DPT</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2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K</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63316165"/>
                  </a:ext>
                </a:extLst>
              </a:tr>
              <a:tr h="370840">
                <a:tc>
                  <a:txBody>
                    <a:bodyPr/>
                    <a:lstStyle/>
                    <a:p>
                      <a:pPr algn="r" fontAlgn="b"/>
                      <a:r>
                        <a:rPr lang="en-US" sz="1200" u="none" strike="noStrike">
                          <a:effectLst/>
                        </a:rPr>
                        <a:t>326</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Total Precipitation</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APCP</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surface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surface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kg/m^2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0-0 day acc fcst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sum</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7494904"/>
                  </a:ext>
                </a:extLst>
              </a:tr>
              <a:tr h="370840">
                <a:tc>
                  <a:txBody>
                    <a:bodyPr/>
                    <a:lstStyle/>
                    <a:p>
                      <a:pPr algn="r" fontAlgn="b"/>
                      <a:r>
                        <a:rPr lang="en-US" sz="1200" u="none" strike="noStrike">
                          <a:effectLst/>
                        </a:rPr>
                        <a:t>316</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Water Equivalent of Accumulated Snow Depth</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WEASD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surface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surface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kg/m^2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sum</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83764578"/>
                  </a:ext>
                </a:extLst>
              </a:tr>
              <a:tr h="370840">
                <a:tc>
                  <a:txBody>
                    <a:bodyPr/>
                    <a:lstStyle/>
                    <a:p>
                      <a:pPr algn="r" fontAlgn="b"/>
                      <a:r>
                        <a:rPr lang="en-US" sz="1200" u="none" strike="noStrike">
                          <a:effectLst/>
                        </a:rPr>
                        <a:t>317</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Snow Cover</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SNOWC</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surface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surface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max</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69942433"/>
                  </a:ext>
                </a:extLst>
              </a:tr>
              <a:tr h="370840">
                <a:tc>
                  <a:txBody>
                    <a:bodyPr/>
                    <a:lstStyle/>
                    <a:p>
                      <a:pPr algn="r" fontAlgn="b"/>
                      <a:r>
                        <a:rPr lang="en-US" sz="1200" u="none" strike="noStrike">
                          <a:effectLst/>
                        </a:rPr>
                        <a:t>325.1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U-Component of Wind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UGRD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10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10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38349005"/>
                  </a:ext>
                </a:extLst>
              </a:tr>
              <a:tr h="370840">
                <a:tc>
                  <a:txBody>
                    <a:bodyPr/>
                    <a:lstStyle/>
                    <a:p>
                      <a:pPr algn="r" fontAlgn="b"/>
                      <a:r>
                        <a:rPr lang="en-US" sz="1200" u="none" strike="noStrike">
                          <a:effectLst/>
                        </a:rPr>
                        <a:t>325.2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V-Component of Wind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VGRD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10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10 m above ground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71513368"/>
                  </a:ext>
                </a:extLst>
              </a:tr>
              <a:tr h="370840">
                <a:tc>
                  <a:txBody>
                    <a:bodyPr/>
                    <a:lstStyle/>
                    <a:p>
                      <a:pPr algn="r" fontAlgn="b"/>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Pressure Reduced to MSL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PRMSL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 sea level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 sea level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Pa</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01739595"/>
                  </a:ext>
                </a:extLst>
              </a:tr>
              <a:tr h="370840">
                <a:tc>
                  <a:txBody>
                    <a:bodyPr/>
                    <a:lstStyle/>
                    <a:p>
                      <a:pPr algn="r" fontAlgn="b"/>
                      <a:r>
                        <a:rPr lang="en-US" sz="1200" u="none" strike="noStrike">
                          <a:effectLst/>
                        </a:rPr>
                        <a:t>297</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Pressure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PRES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surface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surface</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Pa</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77404143"/>
                  </a:ext>
                </a:extLst>
              </a:tr>
              <a:tr h="370840">
                <a:tc>
                  <a:txBody>
                    <a:bodyPr/>
                    <a:lstStyle/>
                    <a:p>
                      <a:pPr algn="r" fontAlgn="b"/>
                      <a:r>
                        <a:rPr lang="en-US" sz="1200" u="none" strike="noStrike">
                          <a:effectLst/>
                        </a:rPr>
                        <a:t>246</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Vertical Velocity (Geometric)</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DZDT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850 mb</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850 mb</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mean</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15549244"/>
                  </a:ext>
                </a:extLst>
              </a:tr>
              <a:tr h="370840">
                <a:tc>
                  <a:txBody>
                    <a:bodyPr/>
                    <a:lstStyle/>
                    <a:p>
                      <a:pPr algn="r" fontAlgn="b"/>
                      <a:r>
                        <a:rPr lang="en-US" sz="1200" u="none" strike="noStrike">
                          <a:effectLst/>
                        </a:rPr>
                        <a:t>203</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Vertical Velocity (Geometric)</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DZDT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700 mb</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a:effectLst/>
                        </a:rPr>
                        <a:t>700 </a:t>
                      </a:r>
                      <a:r>
                        <a:rPr lang="en-US" sz="1200" u="none" strike="noStrike" dirty="0" err="1">
                          <a:effectLst/>
                        </a:rPr>
                        <a:t>mb</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m/s</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grib2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anl</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a:effectLst/>
                        </a:rPr>
                        <a:t>mean</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45559971"/>
                  </a:ext>
                </a:extLst>
              </a:tr>
            </a:tbl>
          </a:graphicData>
        </a:graphic>
      </p:graphicFrame>
    </p:spTree>
    <p:extLst>
      <p:ext uri="{BB962C8B-B14F-4D97-AF65-F5344CB8AC3E}">
        <p14:creationId xmlns:p14="http://schemas.microsoft.com/office/powerpoint/2010/main" val="164270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3888" y="78165"/>
            <a:ext cx="7886700" cy="1076814"/>
          </a:xfrm>
        </p:spPr>
        <p:txBody>
          <a:bodyPr/>
          <a:lstStyle/>
          <a:p>
            <a:r>
              <a:rPr lang="en-US" dirty="0"/>
              <a:t>Why wildfires?</a:t>
            </a:r>
          </a:p>
        </p:txBody>
      </p:sp>
      <p:sp>
        <p:nvSpPr>
          <p:cNvPr id="5" name="Content Placeholder 4"/>
          <p:cNvSpPr>
            <a:spLocks noGrp="1"/>
          </p:cNvSpPr>
          <p:nvPr>
            <p:ph type="body" idx="1"/>
          </p:nvPr>
        </p:nvSpPr>
        <p:spPr>
          <a:xfrm>
            <a:off x="85969" y="1056924"/>
            <a:ext cx="8979877" cy="1686285"/>
          </a:xfrm>
        </p:spPr>
        <p:txBody>
          <a:bodyPr>
            <a:normAutofit/>
          </a:bodyPr>
          <a:lstStyle/>
          <a:p>
            <a:r>
              <a:rPr lang="en-US" sz="2000" dirty="0"/>
              <a:t>Globally and regionally, wildfire risk is projected to increase under various potential future climate scenarios.</a:t>
            </a:r>
          </a:p>
          <a:p>
            <a:r>
              <a:rPr lang="en-US" sz="2000" dirty="0"/>
              <a:t>The percent of our air pollution due to wildfires will likely increase, not just from climatic changes, but also because of declines in other sources of air pollution</a:t>
            </a:r>
          </a:p>
          <a:p>
            <a:endParaRPr lang="en-US" dirty="0"/>
          </a:p>
        </p:txBody>
      </p:sp>
      <p:sp>
        <p:nvSpPr>
          <p:cNvPr id="2" name="Slide Number Placeholder 1"/>
          <p:cNvSpPr>
            <a:spLocks noGrp="1"/>
          </p:cNvSpPr>
          <p:nvPr>
            <p:ph type="sldNum" sz="quarter" idx="12"/>
          </p:nvPr>
        </p:nvSpPr>
        <p:spPr/>
        <p:txBody>
          <a:bodyPr/>
          <a:lstStyle/>
          <a:p>
            <a:fld id="{6D22F896-40B5-4ADD-8801-0D06FADFA095}" type="slidenum">
              <a:rPr lang="en-US" smtClean="0"/>
              <a:t>2</a:t>
            </a:fld>
            <a:endParaRPr lang="en-US" dirty="0"/>
          </a:p>
        </p:txBody>
      </p:sp>
      <p:pic>
        <p:nvPicPr>
          <p:cNvPr id="7" name="Picture 6">
            <a:extLst>
              <a:ext uri="{FF2B5EF4-FFF2-40B4-BE49-F238E27FC236}">
                <a16:creationId xmlns:a16="http://schemas.microsoft.com/office/drawing/2014/main" id="{C87A9901-B234-AC4E-8CBA-DE5544270B55}"/>
              </a:ext>
            </a:extLst>
          </p:cNvPr>
          <p:cNvPicPr>
            <a:picLocks noChangeAspect="1"/>
          </p:cNvPicPr>
          <p:nvPr/>
        </p:nvPicPr>
        <p:blipFill>
          <a:blip r:embed="rId3"/>
          <a:stretch>
            <a:fillRect/>
          </a:stretch>
        </p:blipFill>
        <p:spPr>
          <a:xfrm>
            <a:off x="1038699" y="2386499"/>
            <a:ext cx="7079777" cy="4207119"/>
          </a:xfrm>
          <a:prstGeom prst="rect">
            <a:avLst/>
          </a:prstGeom>
        </p:spPr>
      </p:pic>
      <p:sp>
        <p:nvSpPr>
          <p:cNvPr id="8" name="Rectangle 7">
            <a:extLst>
              <a:ext uri="{FF2B5EF4-FFF2-40B4-BE49-F238E27FC236}">
                <a16:creationId xmlns:a16="http://schemas.microsoft.com/office/drawing/2014/main" id="{FAD1CC02-F937-0B47-8206-8D7A39CDB9E1}"/>
              </a:ext>
            </a:extLst>
          </p:cNvPr>
          <p:cNvSpPr/>
          <p:nvPr/>
        </p:nvSpPr>
        <p:spPr>
          <a:xfrm>
            <a:off x="1" y="6580553"/>
            <a:ext cx="9144000" cy="276999"/>
          </a:xfrm>
          <a:prstGeom prst="rect">
            <a:avLst/>
          </a:prstGeom>
        </p:spPr>
        <p:txBody>
          <a:bodyPr wrap="square">
            <a:spAutoFit/>
          </a:bodyPr>
          <a:lstStyle/>
          <a:p>
            <a:r>
              <a:rPr lang="fr-FR" sz="1200" dirty="0">
                <a:solidFill>
                  <a:srgbClr val="FFFFFF"/>
                </a:solidFill>
                <a:latin typeface="Arial" panose="020B0604020202020204" pitchFamily="34" charset="0"/>
              </a:rPr>
              <a:t>Image: McClure and Jaffe, 2018. </a:t>
            </a:r>
            <a:r>
              <a:rPr lang="fr-FR" sz="1200" dirty="0" err="1">
                <a:solidFill>
                  <a:srgbClr val="FFFFFF"/>
                </a:solidFill>
                <a:latin typeface="Arial" panose="020B0604020202020204" pitchFamily="34" charset="0"/>
              </a:rPr>
              <a:t>www.pnas.org</a:t>
            </a:r>
            <a:r>
              <a:rPr lang="fr-FR" sz="1200" dirty="0">
                <a:solidFill>
                  <a:srgbClr val="FFFFFF"/>
                </a:solidFill>
                <a:latin typeface="Arial" panose="020B0604020202020204" pitchFamily="34" charset="0"/>
              </a:rPr>
              <a:t>/</a:t>
            </a:r>
            <a:r>
              <a:rPr lang="fr-FR" sz="1200" dirty="0" err="1">
                <a:solidFill>
                  <a:srgbClr val="FFFFFF"/>
                </a:solidFill>
                <a:latin typeface="Arial" panose="020B0604020202020204" pitchFamily="34" charset="0"/>
              </a:rPr>
              <a:t>cgi</a:t>
            </a:r>
            <a:r>
              <a:rPr lang="fr-FR" sz="1200" dirty="0">
                <a:solidFill>
                  <a:srgbClr val="FFFFFF"/>
                </a:solidFill>
                <a:latin typeface="Arial" panose="020B0604020202020204" pitchFamily="34" charset="0"/>
              </a:rPr>
              <a:t>/</a:t>
            </a:r>
            <a:r>
              <a:rPr lang="fr-FR" sz="1200" dirty="0" err="1">
                <a:solidFill>
                  <a:srgbClr val="FFFFFF"/>
                </a:solidFill>
                <a:latin typeface="Arial" panose="020B0604020202020204" pitchFamily="34" charset="0"/>
              </a:rPr>
              <a:t>doi</a:t>
            </a:r>
            <a:r>
              <a:rPr lang="fr-FR" sz="1200" dirty="0">
                <a:solidFill>
                  <a:srgbClr val="FFFFFF"/>
                </a:solidFill>
                <a:latin typeface="Arial" panose="020B0604020202020204" pitchFamily="34" charset="0"/>
              </a:rPr>
              <a:t>/10.1073/pnas.1804353115</a:t>
            </a:r>
          </a:p>
        </p:txBody>
      </p:sp>
    </p:spTree>
    <p:extLst>
      <p:ext uri="{BB962C8B-B14F-4D97-AF65-F5344CB8AC3E}">
        <p14:creationId xmlns:p14="http://schemas.microsoft.com/office/powerpoint/2010/main" val="1541731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145081" y="1648235"/>
            <a:ext cx="8814901" cy="3172775"/>
          </a:xfrm>
          <a:prstGeom prst="rect">
            <a:avLst/>
          </a:prstGeom>
        </p:spPr>
      </p:pic>
      <p:sp>
        <p:nvSpPr>
          <p:cNvPr id="2" name="Slide Number Placeholder 1"/>
          <p:cNvSpPr>
            <a:spLocks noGrp="1"/>
          </p:cNvSpPr>
          <p:nvPr>
            <p:ph type="sldNum" sz="quarter" idx="12"/>
          </p:nvPr>
        </p:nvSpPr>
        <p:spPr/>
        <p:txBody>
          <a:bodyPr/>
          <a:lstStyle/>
          <a:p>
            <a:fld id="{6D22F896-40B5-4ADD-8801-0D06FADFA095}" type="slidenum">
              <a:rPr lang="en-US" smtClean="0"/>
              <a:t>20</a:t>
            </a:fld>
            <a:endParaRPr lang="en-US" dirty="0"/>
          </a:p>
        </p:txBody>
      </p:sp>
      <p:sp>
        <p:nvSpPr>
          <p:cNvPr id="4" name="Rectangle 3"/>
          <p:cNvSpPr/>
          <p:nvPr/>
        </p:nvSpPr>
        <p:spPr>
          <a:xfrm>
            <a:off x="295835" y="2975974"/>
            <a:ext cx="8222877" cy="20843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TextBox 5"/>
          <p:cNvSpPr txBox="1"/>
          <p:nvPr/>
        </p:nvSpPr>
        <p:spPr>
          <a:xfrm>
            <a:off x="-98735" y="5608335"/>
            <a:ext cx="8686939" cy="415498"/>
          </a:xfrm>
          <a:prstGeom prst="rect">
            <a:avLst/>
          </a:prstGeom>
          <a:noFill/>
        </p:spPr>
        <p:txBody>
          <a:bodyPr wrap="square" rtlCol="0">
            <a:spAutoFit/>
          </a:bodyPr>
          <a:lstStyle/>
          <a:p>
            <a:pPr algn="ctr"/>
            <a:r>
              <a:rPr lang="en-US" sz="1050" dirty="0"/>
              <a:t>Source: Reid et al. 2015. Spatiotemporal Prediction of Fine Particulate Matter During the 2008 Northern California Wildfires Using Machine Learning. </a:t>
            </a:r>
            <a:r>
              <a:rPr lang="en-US" sz="1050" i="1" dirty="0"/>
              <a:t>Environmental Science &amp; Technology. </a:t>
            </a:r>
          </a:p>
        </p:txBody>
      </p:sp>
    </p:spTree>
    <p:extLst>
      <p:ext uri="{BB962C8B-B14F-4D97-AF65-F5344CB8AC3E}">
        <p14:creationId xmlns:p14="http://schemas.microsoft.com/office/powerpoint/2010/main" val="10849189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Predictions for the top two models agreed with visible imagery</a:t>
            </a:r>
          </a:p>
        </p:txBody>
      </p:sp>
      <p:pic>
        <p:nvPicPr>
          <p:cNvPr id="4" name="Picture 3"/>
          <p:cNvPicPr>
            <a:picLocks noChangeAspect="1"/>
          </p:cNvPicPr>
          <p:nvPr/>
        </p:nvPicPr>
        <p:blipFill rotWithShape="1">
          <a:blip r:embed="rId3"/>
          <a:srcRect t="45345"/>
          <a:stretch/>
        </p:blipFill>
        <p:spPr>
          <a:xfrm>
            <a:off x="638163" y="2474490"/>
            <a:ext cx="7913395" cy="2581726"/>
          </a:xfrm>
          <a:prstGeom prst="rect">
            <a:avLst/>
          </a:prstGeom>
        </p:spPr>
      </p:pic>
      <p:sp>
        <p:nvSpPr>
          <p:cNvPr id="5" name="TextBox 4"/>
          <p:cNvSpPr txBox="1"/>
          <p:nvPr/>
        </p:nvSpPr>
        <p:spPr>
          <a:xfrm>
            <a:off x="-98735" y="5608335"/>
            <a:ext cx="8686939" cy="415498"/>
          </a:xfrm>
          <a:prstGeom prst="rect">
            <a:avLst/>
          </a:prstGeom>
          <a:noFill/>
        </p:spPr>
        <p:txBody>
          <a:bodyPr wrap="square" rtlCol="0">
            <a:spAutoFit/>
          </a:bodyPr>
          <a:lstStyle/>
          <a:p>
            <a:pPr algn="ctr"/>
            <a:r>
              <a:rPr lang="en-US" sz="1050" dirty="0"/>
              <a:t>Source: Reid et al. 2015. Spatiotemporal Prediction of Fine Particulate Matter During the 2008 Northern California Wildfires Using Machine Learning. </a:t>
            </a:r>
            <a:r>
              <a:rPr lang="en-US" sz="1050" i="1" dirty="0"/>
              <a:t>Environmental Science &amp; Technology. </a:t>
            </a:r>
          </a:p>
        </p:txBody>
      </p:sp>
    </p:spTree>
    <p:extLst>
      <p:ext uri="{BB962C8B-B14F-4D97-AF65-F5344CB8AC3E}">
        <p14:creationId xmlns:p14="http://schemas.microsoft.com/office/powerpoint/2010/main" val="33059610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22960" y="1072203"/>
            <a:ext cx="2651258" cy="1051140"/>
          </a:xfrm>
        </p:spPr>
        <p:txBody>
          <a:bodyPr>
            <a:normAutofit fontScale="90000"/>
          </a:bodyPr>
          <a:lstStyle/>
          <a:p>
            <a:r>
              <a:rPr lang="en-US" dirty="0"/>
              <a:t>Variable Importance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829798824"/>
              </p:ext>
            </p:extLst>
          </p:nvPr>
        </p:nvGraphicFramePr>
        <p:xfrm>
          <a:off x="540124" y="60717"/>
          <a:ext cx="8155820" cy="6431523"/>
        </p:xfrm>
        <a:graphic>
          <a:graphicData uri="http://schemas.openxmlformats.org/drawingml/2006/table">
            <a:tbl>
              <a:tblPr firstRow="1" firstCol="1" bandRow="1">
                <a:tableStyleId>{B301B821-A1FF-4177-AEE7-76D212191A09}</a:tableStyleId>
              </a:tblPr>
              <a:tblGrid>
                <a:gridCol w="5284332">
                  <a:extLst>
                    <a:ext uri="{9D8B030D-6E8A-4147-A177-3AD203B41FA5}">
                      <a16:colId xmlns:a16="http://schemas.microsoft.com/office/drawing/2014/main" val="20000"/>
                    </a:ext>
                  </a:extLst>
                </a:gridCol>
                <a:gridCol w="2871488">
                  <a:extLst>
                    <a:ext uri="{9D8B030D-6E8A-4147-A177-3AD203B41FA5}">
                      <a16:colId xmlns:a16="http://schemas.microsoft.com/office/drawing/2014/main" val="20001"/>
                    </a:ext>
                  </a:extLst>
                </a:gridCol>
              </a:tblGrid>
              <a:tr h="548640">
                <a:tc gridSpan="2">
                  <a:txBody>
                    <a:bodyPr/>
                    <a:lstStyle/>
                    <a:p>
                      <a:pPr marL="0" marR="0" indent="128270" algn="l">
                        <a:lnSpc>
                          <a:spcPct val="100000"/>
                        </a:lnSpc>
                        <a:spcBef>
                          <a:spcPts val="0"/>
                        </a:spcBef>
                        <a:spcAft>
                          <a:spcPts val="0"/>
                        </a:spcAft>
                      </a:pPr>
                      <a:r>
                        <a:rPr lang="en-US" sz="1800" dirty="0">
                          <a:effectLst/>
                        </a:rPr>
                        <a:t> </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p>
                      <a:pPr marL="0" marR="0" indent="128270" algn="ctr">
                        <a:lnSpc>
                          <a:spcPct val="100000"/>
                        </a:lnSpc>
                        <a:spcBef>
                          <a:spcPts val="0"/>
                        </a:spcBef>
                        <a:spcAft>
                          <a:spcPts val="0"/>
                        </a:spcAft>
                      </a:pPr>
                      <a:r>
                        <a:rPr lang="en-US" sz="1800" dirty="0">
                          <a:solidFill>
                            <a:sysClr val="windowText" lastClr="000000"/>
                          </a:solidFill>
                          <a:effectLst/>
                        </a:rPr>
                        <a:t>Average</a:t>
                      </a:r>
                      <a:r>
                        <a:rPr lang="en-US" sz="1800" baseline="0" dirty="0">
                          <a:solidFill>
                            <a:sysClr val="windowText" lastClr="000000"/>
                          </a:solidFill>
                          <a:effectLst/>
                        </a:rPr>
                        <a:t> </a:t>
                      </a:r>
                      <a:r>
                        <a:rPr lang="en-US" sz="1800" dirty="0">
                          <a:solidFill>
                            <a:sysClr val="windowText" lastClr="000000"/>
                          </a:solidFill>
                          <a:effectLst/>
                        </a:rPr>
                        <a:t>Variable Importance</a:t>
                      </a:r>
                      <a:endParaRPr lang="en-US" sz="1800" dirty="0">
                        <a:solidFill>
                          <a:sysClr val="windowText" lastClr="000000"/>
                        </a:solidFill>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hMerge="1">
                  <a:txBody>
                    <a:bodyPr/>
                    <a:lstStyle/>
                    <a:p>
                      <a:pPr marL="0" marR="0" indent="128270" algn="ctr">
                        <a:lnSpc>
                          <a:spcPct val="100000"/>
                        </a:lnSpc>
                        <a:spcBef>
                          <a:spcPts val="0"/>
                        </a:spcBef>
                        <a:spcAft>
                          <a:spcPts val="0"/>
                        </a:spcAft>
                      </a:pPr>
                      <a:endParaRPr lang="en-US" sz="1800" dirty="0">
                        <a:solidFill>
                          <a:sysClr val="windowText" lastClr="000000"/>
                        </a:solidFill>
                        <a:effectLst/>
                        <a:latin typeface="Times" panose="02020603050405020304" pitchFamily="18" charset="0"/>
                        <a:ea typeface="Times New Roman" panose="02020603050405020304" pitchFamily="18" charset="0"/>
                        <a:cs typeface="Times New Roman" panose="02020603050405020304" pitchFamily="18" charset="0"/>
                      </a:endParaRPr>
                    </a:p>
                  </a:txBody>
                  <a:tcPr marL="31428" marR="31428" marT="0" marB="0" anchor="b"/>
                </a:tc>
                <a:extLst>
                  <a:ext uri="{0D108BD9-81ED-4DB2-BD59-A6C34878D82A}">
                    <a16:rowId xmlns:a16="http://schemas.microsoft.com/office/drawing/2014/main" val="10000"/>
                  </a:ext>
                </a:extLst>
              </a:tr>
              <a:tr h="274320">
                <a:tc>
                  <a:txBody>
                    <a:bodyPr/>
                    <a:lstStyle/>
                    <a:p>
                      <a:pPr marL="0" marR="0" indent="128270" algn="just">
                        <a:lnSpc>
                          <a:spcPct val="100000"/>
                        </a:lnSpc>
                        <a:spcBef>
                          <a:spcPts val="0"/>
                        </a:spcBef>
                        <a:spcAft>
                          <a:spcPts val="0"/>
                        </a:spcAft>
                      </a:pPr>
                      <a:r>
                        <a:rPr lang="en-US" sz="1800" dirty="0">
                          <a:effectLst/>
                        </a:rPr>
                        <a:t>GASP AOD</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b="1" dirty="0">
                          <a:effectLst/>
                        </a:rPr>
                        <a:t>1088.40</a:t>
                      </a:r>
                      <a:endParaRPr lang="en-US" sz="1800" b="1"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1"/>
                  </a:ext>
                </a:extLst>
              </a:tr>
              <a:tr h="274320">
                <a:tc>
                  <a:txBody>
                    <a:bodyPr/>
                    <a:lstStyle/>
                    <a:p>
                      <a:pPr marL="0" marR="0" indent="128270" algn="just">
                        <a:lnSpc>
                          <a:spcPct val="100000"/>
                        </a:lnSpc>
                        <a:spcBef>
                          <a:spcPts val="0"/>
                        </a:spcBef>
                        <a:spcAft>
                          <a:spcPts val="0"/>
                        </a:spcAft>
                      </a:pPr>
                      <a:r>
                        <a:rPr lang="en-US" sz="1800" dirty="0">
                          <a:effectLst/>
                        </a:rPr>
                        <a:t>distance to the nearest fire cluster</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327.99</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2"/>
                  </a:ext>
                </a:extLst>
              </a:tr>
              <a:tr h="274320">
                <a:tc>
                  <a:txBody>
                    <a:bodyPr/>
                    <a:lstStyle/>
                    <a:p>
                      <a:pPr marL="0" marR="0" indent="128270" algn="just">
                        <a:lnSpc>
                          <a:spcPct val="100000"/>
                        </a:lnSpc>
                        <a:spcBef>
                          <a:spcPts val="0"/>
                        </a:spcBef>
                        <a:spcAft>
                          <a:spcPts val="0"/>
                        </a:spcAft>
                      </a:pPr>
                      <a:r>
                        <a:rPr lang="en-US" sz="1800" dirty="0">
                          <a:effectLst/>
                        </a:rPr>
                        <a:t>WRF-</a:t>
                      </a:r>
                      <a:r>
                        <a:rPr lang="en-US" sz="1800" dirty="0" err="1">
                          <a:effectLst/>
                        </a:rPr>
                        <a:t>Chem</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266.49</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3"/>
                  </a:ext>
                </a:extLst>
              </a:tr>
              <a:tr h="274320">
                <a:tc>
                  <a:txBody>
                    <a:bodyPr/>
                    <a:lstStyle/>
                    <a:p>
                      <a:pPr marL="0" marR="0" indent="128270" algn="just">
                        <a:lnSpc>
                          <a:spcPct val="100000"/>
                        </a:lnSpc>
                        <a:spcBef>
                          <a:spcPts val="0"/>
                        </a:spcBef>
                        <a:spcAft>
                          <a:spcPts val="0"/>
                        </a:spcAft>
                      </a:pPr>
                      <a:r>
                        <a:rPr lang="en-US" sz="1800" dirty="0">
                          <a:effectLst/>
                        </a:rPr>
                        <a:t>Julian date</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263.31</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4"/>
                  </a:ext>
                </a:extLst>
              </a:tr>
              <a:tr h="274320">
                <a:tc>
                  <a:txBody>
                    <a:bodyPr/>
                    <a:lstStyle/>
                    <a:p>
                      <a:pPr marL="0" marR="0" indent="128270" algn="just">
                        <a:lnSpc>
                          <a:spcPct val="100000"/>
                        </a:lnSpc>
                        <a:spcBef>
                          <a:spcPts val="0"/>
                        </a:spcBef>
                        <a:spcAft>
                          <a:spcPts val="0"/>
                        </a:spcAft>
                      </a:pPr>
                      <a:r>
                        <a:rPr lang="en-US" sz="1800" dirty="0">
                          <a:effectLst/>
                        </a:rPr>
                        <a:t>Surface pressure</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201.03</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5"/>
                  </a:ext>
                </a:extLst>
              </a:tr>
              <a:tr h="274320">
                <a:tc>
                  <a:txBody>
                    <a:bodyPr/>
                    <a:lstStyle/>
                    <a:p>
                      <a:pPr marL="0" marR="0" indent="128270" algn="just">
                        <a:lnSpc>
                          <a:spcPct val="100000"/>
                        </a:lnSpc>
                        <a:spcBef>
                          <a:spcPts val="0"/>
                        </a:spcBef>
                        <a:spcAft>
                          <a:spcPts val="0"/>
                        </a:spcAft>
                      </a:pPr>
                      <a:r>
                        <a:rPr lang="en-US" sz="1800" dirty="0">
                          <a:effectLst/>
                        </a:rPr>
                        <a:t>Local AOD</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195.17</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6"/>
                  </a:ext>
                </a:extLst>
              </a:tr>
              <a:tr h="274320">
                <a:tc>
                  <a:txBody>
                    <a:bodyPr/>
                    <a:lstStyle/>
                    <a:p>
                      <a:pPr marL="0" marR="0" indent="128270" algn="just">
                        <a:lnSpc>
                          <a:spcPct val="100000"/>
                        </a:lnSpc>
                        <a:spcBef>
                          <a:spcPts val="0"/>
                        </a:spcBef>
                        <a:spcAft>
                          <a:spcPts val="0"/>
                        </a:spcAft>
                      </a:pPr>
                      <a:r>
                        <a:rPr lang="en-US" sz="1800">
                          <a:effectLst/>
                        </a:rPr>
                        <a:t>sea level pressure</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182.81</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7"/>
                  </a:ext>
                </a:extLst>
              </a:tr>
              <a:tr h="274320">
                <a:tc>
                  <a:txBody>
                    <a:bodyPr/>
                    <a:lstStyle/>
                    <a:p>
                      <a:pPr marL="0" marR="0" indent="128270" algn="just">
                        <a:lnSpc>
                          <a:spcPct val="100000"/>
                        </a:lnSpc>
                        <a:spcBef>
                          <a:spcPts val="0"/>
                        </a:spcBef>
                        <a:spcAft>
                          <a:spcPts val="0"/>
                        </a:spcAft>
                      </a:pPr>
                      <a:r>
                        <a:rPr lang="en-US" sz="1800">
                          <a:effectLst/>
                        </a:rPr>
                        <a:t>Relative humidity</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175.75</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8"/>
                  </a:ext>
                </a:extLst>
              </a:tr>
              <a:tr h="274320">
                <a:tc>
                  <a:txBody>
                    <a:bodyPr/>
                    <a:lstStyle/>
                    <a:p>
                      <a:pPr marL="0" marR="0" indent="128270" algn="just">
                        <a:lnSpc>
                          <a:spcPct val="100000"/>
                        </a:lnSpc>
                        <a:spcBef>
                          <a:spcPts val="0"/>
                        </a:spcBef>
                        <a:spcAft>
                          <a:spcPts val="0"/>
                        </a:spcAft>
                      </a:pPr>
                      <a:r>
                        <a:rPr lang="en-US" sz="1800">
                          <a:effectLst/>
                        </a:rPr>
                        <a:t>V component of wind speed</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157.06</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09"/>
                  </a:ext>
                </a:extLst>
              </a:tr>
              <a:tr h="274320">
                <a:tc>
                  <a:txBody>
                    <a:bodyPr/>
                    <a:lstStyle/>
                    <a:p>
                      <a:pPr marL="0" marR="0" indent="128270" algn="just">
                        <a:lnSpc>
                          <a:spcPct val="100000"/>
                        </a:lnSpc>
                        <a:spcBef>
                          <a:spcPts val="0"/>
                        </a:spcBef>
                        <a:spcAft>
                          <a:spcPts val="0"/>
                        </a:spcAft>
                      </a:pPr>
                      <a:r>
                        <a:rPr lang="en-US" sz="1800">
                          <a:effectLst/>
                        </a:rPr>
                        <a:t>U component of wind speed</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a:effectLst/>
                        </a:rPr>
                        <a:t>135.87</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0"/>
                  </a:ext>
                </a:extLst>
              </a:tr>
              <a:tr h="274320">
                <a:tc>
                  <a:txBody>
                    <a:bodyPr/>
                    <a:lstStyle/>
                    <a:p>
                      <a:pPr marL="0" marR="0" indent="128270" algn="just">
                        <a:lnSpc>
                          <a:spcPct val="100000"/>
                        </a:lnSpc>
                        <a:spcBef>
                          <a:spcPts val="0"/>
                        </a:spcBef>
                        <a:spcAft>
                          <a:spcPts val="0"/>
                        </a:spcAft>
                      </a:pPr>
                      <a:r>
                        <a:rPr lang="en-US" sz="1800">
                          <a:effectLst/>
                        </a:rPr>
                        <a:t>X-coordinate</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134.86</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1"/>
                  </a:ext>
                </a:extLst>
              </a:tr>
              <a:tr h="274320">
                <a:tc>
                  <a:txBody>
                    <a:bodyPr/>
                    <a:lstStyle/>
                    <a:p>
                      <a:pPr marL="0" marR="0" indent="128270" algn="just">
                        <a:lnSpc>
                          <a:spcPct val="100000"/>
                        </a:lnSpc>
                        <a:spcBef>
                          <a:spcPts val="0"/>
                        </a:spcBef>
                        <a:spcAft>
                          <a:spcPts val="0"/>
                        </a:spcAft>
                      </a:pPr>
                      <a:r>
                        <a:rPr lang="en-US" sz="1800">
                          <a:effectLst/>
                        </a:rPr>
                        <a:t>MODIS AOD</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130.63</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2"/>
                  </a:ext>
                </a:extLst>
              </a:tr>
              <a:tr h="274320">
                <a:tc>
                  <a:txBody>
                    <a:bodyPr/>
                    <a:lstStyle/>
                    <a:p>
                      <a:pPr marL="0" marR="0" indent="128270" algn="just">
                        <a:lnSpc>
                          <a:spcPct val="100000"/>
                        </a:lnSpc>
                        <a:spcBef>
                          <a:spcPts val="0"/>
                        </a:spcBef>
                        <a:spcAft>
                          <a:spcPts val="0"/>
                        </a:spcAft>
                      </a:pPr>
                      <a:r>
                        <a:rPr lang="en-US" sz="1800">
                          <a:effectLst/>
                        </a:rPr>
                        <a:t>temperature at 2 meters</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116.02</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3"/>
                  </a:ext>
                </a:extLst>
              </a:tr>
              <a:tr h="274320">
                <a:tc>
                  <a:txBody>
                    <a:bodyPr/>
                    <a:lstStyle/>
                    <a:p>
                      <a:pPr marL="0" marR="0" indent="128270" algn="just">
                        <a:lnSpc>
                          <a:spcPct val="100000"/>
                        </a:lnSpc>
                        <a:spcBef>
                          <a:spcPts val="0"/>
                        </a:spcBef>
                        <a:spcAft>
                          <a:spcPts val="0"/>
                        </a:spcAft>
                      </a:pPr>
                      <a:r>
                        <a:rPr lang="en-US" sz="1800">
                          <a:effectLst/>
                        </a:rPr>
                        <a:t>Y-coordinate</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122.27</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4"/>
                  </a:ext>
                </a:extLst>
              </a:tr>
              <a:tr h="341619">
                <a:tc>
                  <a:txBody>
                    <a:bodyPr/>
                    <a:lstStyle/>
                    <a:p>
                      <a:pPr marL="0" marR="0" indent="128270" algn="just">
                        <a:lnSpc>
                          <a:spcPct val="100000"/>
                        </a:lnSpc>
                        <a:spcBef>
                          <a:spcPts val="0"/>
                        </a:spcBef>
                        <a:spcAft>
                          <a:spcPts val="0"/>
                        </a:spcAft>
                      </a:pPr>
                      <a:r>
                        <a:rPr lang="en-US" sz="1800">
                          <a:effectLst/>
                        </a:rPr>
                        <a:t>dew point temperature</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96.16</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5"/>
                  </a:ext>
                </a:extLst>
              </a:tr>
              <a:tr h="329184">
                <a:tc>
                  <a:txBody>
                    <a:bodyPr/>
                    <a:lstStyle/>
                    <a:p>
                      <a:pPr marL="0" marR="0" indent="128270" algn="just">
                        <a:lnSpc>
                          <a:spcPct val="100000"/>
                        </a:lnSpc>
                        <a:spcBef>
                          <a:spcPts val="0"/>
                        </a:spcBef>
                        <a:spcAft>
                          <a:spcPts val="0"/>
                        </a:spcAft>
                      </a:pPr>
                      <a:r>
                        <a:rPr lang="en-US" sz="1800" dirty="0">
                          <a:effectLst/>
                        </a:rPr>
                        <a:t>fire counts in nearest cluster / distance</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95.87</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6"/>
                  </a:ext>
                </a:extLst>
              </a:tr>
              <a:tr h="274320">
                <a:tc>
                  <a:txBody>
                    <a:bodyPr/>
                    <a:lstStyle/>
                    <a:p>
                      <a:pPr marL="0" marR="0" indent="128270" algn="just">
                        <a:lnSpc>
                          <a:spcPct val="100000"/>
                        </a:lnSpc>
                        <a:spcBef>
                          <a:spcPts val="0"/>
                        </a:spcBef>
                        <a:spcAft>
                          <a:spcPts val="0"/>
                        </a:spcAft>
                      </a:pPr>
                      <a:r>
                        <a:rPr lang="en-US" sz="1800">
                          <a:effectLst/>
                        </a:rPr>
                        <a:t>elevation</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75.52</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7"/>
                  </a:ext>
                </a:extLst>
              </a:tr>
              <a:tr h="274320">
                <a:tc>
                  <a:txBody>
                    <a:bodyPr/>
                    <a:lstStyle/>
                    <a:p>
                      <a:pPr marL="0" marR="0" indent="128270" algn="just">
                        <a:lnSpc>
                          <a:spcPct val="100000"/>
                        </a:lnSpc>
                        <a:spcBef>
                          <a:spcPts val="0"/>
                        </a:spcBef>
                        <a:spcAft>
                          <a:spcPts val="0"/>
                        </a:spcAft>
                      </a:pPr>
                      <a:r>
                        <a:rPr lang="en-US" sz="1800">
                          <a:effectLst/>
                        </a:rPr>
                        <a:t>planetary boundary layer height</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84.49</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8"/>
                  </a:ext>
                </a:extLst>
              </a:tr>
              <a:tr h="274320">
                <a:tc>
                  <a:txBody>
                    <a:bodyPr/>
                    <a:lstStyle/>
                    <a:p>
                      <a:pPr marL="0" marR="0" indent="128270" algn="just">
                        <a:lnSpc>
                          <a:spcPct val="100000"/>
                        </a:lnSpc>
                        <a:spcBef>
                          <a:spcPts val="0"/>
                        </a:spcBef>
                        <a:spcAft>
                          <a:spcPts val="0"/>
                        </a:spcAft>
                      </a:pPr>
                      <a:r>
                        <a:rPr lang="en-US" sz="1800">
                          <a:effectLst/>
                        </a:rPr>
                        <a:t>% urban land use within 1 km</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72.40</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19"/>
                  </a:ext>
                </a:extLst>
              </a:tr>
              <a:tr h="274320">
                <a:tc>
                  <a:txBody>
                    <a:bodyPr/>
                    <a:lstStyle/>
                    <a:p>
                      <a:pPr marL="0" marR="0" indent="128270" algn="just">
                        <a:lnSpc>
                          <a:spcPct val="100000"/>
                        </a:lnSpc>
                        <a:spcBef>
                          <a:spcPts val="0"/>
                        </a:spcBef>
                        <a:spcAft>
                          <a:spcPts val="0"/>
                        </a:spcAft>
                      </a:pPr>
                      <a:r>
                        <a:rPr lang="en-US" sz="1800">
                          <a:effectLst/>
                        </a:rPr>
                        <a:t>sum of traffic counts within 1 km</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71.98</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20"/>
                  </a:ext>
                </a:extLst>
              </a:tr>
              <a:tr h="274320">
                <a:tc>
                  <a:txBody>
                    <a:bodyPr/>
                    <a:lstStyle/>
                    <a:p>
                      <a:pPr marL="0" marR="0" indent="128270" algn="just">
                        <a:lnSpc>
                          <a:spcPct val="100000"/>
                        </a:lnSpc>
                        <a:spcBef>
                          <a:spcPts val="0"/>
                        </a:spcBef>
                        <a:spcAft>
                          <a:spcPts val="0"/>
                        </a:spcAft>
                      </a:pPr>
                      <a:r>
                        <a:rPr lang="en-US" sz="1800">
                          <a:effectLst/>
                        </a:rPr>
                        <a:t>% vegetated land use within 1 km</a:t>
                      </a:r>
                      <a:endParaRPr lang="en-US" sz="180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tc>
                  <a:txBody>
                    <a:bodyPr/>
                    <a:lstStyle/>
                    <a:p>
                      <a:pPr marL="0" marR="0" indent="128270" algn="r">
                        <a:lnSpc>
                          <a:spcPct val="100000"/>
                        </a:lnSpc>
                        <a:spcBef>
                          <a:spcPts val="0"/>
                        </a:spcBef>
                        <a:spcAft>
                          <a:spcPts val="0"/>
                        </a:spcAft>
                      </a:pPr>
                      <a:r>
                        <a:rPr lang="en-US" sz="1800" dirty="0">
                          <a:effectLst/>
                        </a:rPr>
                        <a:t>37.64</a:t>
                      </a:r>
                      <a:endParaRPr lang="en-US" sz="1800" dirty="0">
                        <a:effectLst/>
                        <a:latin typeface="Times" panose="02020603050405020304" pitchFamily="18" charset="0"/>
                        <a:ea typeface="Times New Roman" panose="02020603050405020304" pitchFamily="18" charset="0"/>
                        <a:cs typeface="Times New Roman" panose="02020603050405020304" pitchFamily="18" charset="0"/>
                      </a:endParaRPr>
                    </a:p>
                  </a:txBody>
                  <a:tcPr marL="23571" marR="23571" marT="0" marB="0" anchor="b"/>
                </a:tc>
                <a:extLst>
                  <a:ext uri="{0D108BD9-81ED-4DB2-BD59-A6C34878D82A}">
                    <a16:rowId xmlns:a16="http://schemas.microsoft.com/office/drawing/2014/main" val="10021"/>
                  </a:ext>
                </a:extLst>
              </a:tr>
            </a:tbl>
          </a:graphicData>
        </a:graphic>
      </p:graphicFrame>
      <p:sp>
        <p:nvSpPr>
          <p:cNvPr id="2" name="Slide Number Placeholder 1"/>
          <p:cNvSpPr>
            <a:spLocks noGrp="1"/>
          </p:cNvSpPr>
          <p:nvPr>
            <p:ph type="sldNum" sz="quarter" idx="12"/>
          </p:nvPr>
        </p:nvSpPr>
        <p:spPr/>
        <p:txBody>
          <a:bodyPr/>
          <a:lstStyle/>
          <a:p>
            <a:fld id="{6D22F896-40B5-4ADD-8801-0D06FADFA095}" type="slidenum">
              <a:rPr lang="en-US" smtClean="0"/>
              <a:t>22</a:t>
            </a:fld>
            <a:endParaRPr lang="en-US" dirty="0"/>
          </a:p>
        </p:txBody>
      </p:sp>
      <p:sp>
        <p:nvSpPr>
          <p:cNvPr id="5" name="TextBox 4"/>
          <p:cNvSpPr txBox="1"/>
          <p:nvPr/>
        </p:nvSpPr>
        <p:spPr>
          <a:xfrm>
            <a:off x="213600" y="6492240"/>
            <a:ext cx="5594698" cy="300082"/>
          </a:xfrm>
          <a:prstGeom prst="rect">
            <a:avLst/>
          </a:prstGeom>
          <a:noFill/>
        </p:spPr>
        <p:txBody>
          <a:bodyPr wrap="square" rtlCol="0">
            <a:spAutoFit/>
          </a:bodyPr>
          <a:lstStyle/>
          <a:p>
            <a:r>
              <a:rPr lang="en-US" sz="1350" dirty="0"/>
              <a:t>Reid et al. 2015. </a:t>
            </a:r>
            <a:r>
              <a:rPr lang="en-US" sz="1350" i="1" dirty="0"/>
              <a:t>Environmental Science &amp; Technology</a:t>
            </a:r>
            <a:endParaRPr lang="en-US" sz="1350" dirty="0"/>
          </a:p>
        </p:txBody>
      </p:sp>
    </p:spTree>
    <p:extLst>
      <p:ext uri="{BB962C8B-B14F-4D97-AF65-F5344CB8AC3E}">
        <p14:creationId xmlns:p14="http://schemas.microsoft.com/office/powerpoint/2010/main" val="2295608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D22F896-40B5-4ADD-8801-0D06FADFA095}" type="slidenum">
              <a:rPr lang="en-US" smtClean="0"/>
              <a:t>23</a:t>
            </a:fld>
            <a:endParaRPr lang="en-US" dirty="0"/>
          </a:p>
        </p:txBody>
      </p:sp>
      <p:sp>
        <p:nvSpPr>
          <p:cNvPr id="6" name="TextBox 5"/>
          <p:cNvSpPr txBox="1"/>
          <p:nvPr/>
        </p:nvSpPr>
        <p:spPr>
          <a:xfrm>
            <a:off x="295835" y="5702089"/>
            <a:ext cx="5594698" cy="300082"/>
          </a:xfrm>
          <a:prstGeom prst="rect">
            <a:avLst/>
          </a:prstGeom>
          <a:noFill/>
        </p:spPr>
        <p:txBody>
          <a:bodyPr wrap="square" rtlCol="0">
            <a:spAutoFit/>
          </a:bodyPr>
          <a:lstStyle/>
          <a:p>
            <a:r>
              <a:rPr lang="en-US" sz="1350" dirty="0"/>
              <a:t>Reid et al. 2015. </a:t>
            </a:r>
            <a:r>
              <a:rPr lang="en-US" sz="1350" i="1" dirty="0"/>
              <a:t>Environmental Science &amp; Technology</a:t>
            </a:r>
            <a:endParaRPr lang="en-US" sz="1350" dirty="0"/>
          </a:p>
        </p:txBody>
      </p:sp>
      <p:pic>
        <p:nvPicPr>
          <p:cNvPr id="8" name="Picture 7"/>
          <p:cNvPicPr>
            <a:picLocks noChangeAspect="1"/>
          </p:cNvPicPr>
          <p:nvPr/>
        </p:nvPicPr>
        <p:blipFill rotWithShape="1">
          <a:blip r:embed="rId3"/>
          <a:srcRect b="51847"/>
          <a:stretch/>
        </p:blipFill>
        <p:spPr>
          <a:xfrm>
            <a:off x="207247" y="1617935"/>
            <a:ext cx="8653094" cy="1529397"/>
          </a:xfrm>
          <a:prstGeom prst="rect">
            <a:avLst/>
          </a:prstGeom>
        </p:spPr>
      </p:pic>
    </p:spTree>
    <p:extLst>
      <p:ext uri="{BB962C8B-B14F-4D97-AF65-F5344CB8AC3E}">
        <p14:creationId xmlns:p14="http://schemas.microsoft.com/office/powerpoint/2010/main" val="30062220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 Exposure Assessment</a:t>
            </a:r>
          </a:p>
        </p:txBody>
      </p:sp>
      <p:sp>
        <p:nvSpPr>
          <p:cNvPr id="3" name="Content Placeholder 2"/>
          <p:cNvSpPr>
            <a:spLocks noGrp="1"/>
          </p:cNvSpPr>
          <p:nvPr>
            <p:ph idx="1"/>
          </p:nvPr>
        </p:nvSpPr>
        <p:spPr>
          <a:xfrm>
            <a:off x="865562" y="2302782"/>
            <a:ext cx="7543800" cy="3017520"/>
          </a:xfrm>
        </p:spPr>
        <p:txBody>
          <a:bodyPr>
            <a:normAutofit/>
          </a:bodyPr>
          <a:lstStyle/>
          <a:p>
            <a:pPr>
              <a:buFont typeface="Courier New" panose="02070309020205020404" pitchFamily="49" charset="0"/>
              <a:buChar char="o"/>
            </a:pPr>
            <a:r>
              <a:rPr lang="en-US" sz="1800" dirty="0"/>
              <a:t>Combining multiple spatiotemporal datasets including satellite data and/or chemical transport model data could </a:t>
            </a:r>
            <a:r>
              <a:rPr lang="en-US" sz="1800" b="1" dirty="0"/>
              <a:t>predict ground-level PM</a:t>
            </a:r>
            <a:r>
              <a:rPr lang="en-US" sz="1800" b="1" baseline="-25000" dirty="0"/>
              <a:t>2.5</a:t>
            </a:r>
            <a:r>
              <a:rPr lang="en-US" sz="1800" b="1" dirty="0"/>
              <a:t> well </a:t>
            </a:r>
            <a:r>
              <a:rPr lang="en-US" sz="1800" dirty="0"/>
              <a:t>during a wildfire</a:t>
            </a:r>
          </a:p>
          <a:p>
            <a:pPr>
              <a:buFont typeface="Courier New" panose="02070309020205020404" pitchFamily="49" charset="0"/>
              <a:buChar char="o"/>
            </a:pPr>
            <a:r>
              <a:rPr lang="en-US" sz="1800" b="1" dirty="0"/>
              <a:t>Tree-based algorithms </a:t>
            </a:r>
            <a:r>
              <a:rPr lang="en-US" sz="1800" dirty="0"/>
              <a:t>predicted ground-level PM</a:t>
            </a:r>
            <a:r>
              <a:rPr lang="en-US" sz="1800" baseline="-25000" dirty="0"/>
              <a:t>2.5</a:t>
            </a:r>
            <a:r>
              <a:rPr lang="en-US" sz="1800" dirty="0"/>
              <a:t> better than linear or other commonly used statistical models (e.g. GAM)</a:t>
            </a:r>
          </a:p>
          <a:p>
            <a:pPr>
              <a:buFont typeface="Courier New" panose="02070309020205020404" pitchFamily="49" charset="0"/>
              <a:buChar char="o"/>
            </a:pPr>
            <a:r>
              <a:rPr lang="en-US" sz="1800" dirty="0"/>
              <a:t>Data that could apply to any fire, </a:t>
            </a:r>
            <a:r>
              <a:rPr lang="en-US" sz="1800" b="1" dirty="0"/>
              <a:t>“universal” variables, could predict ground-level PM</a:t>
            </a:r>
            <a:r>
              <a:rPr lang="en-US" sz="1800" b="1" baseline="-25000" dirty="0"/>
              <a:t>2.5</a:t>
            </a:r>
            <a:r>
              <a:rPr lang="en-US" sz="1800" b="1" dirty="0"/>
              <a:t> almost as well as the full model</a:t>
            </a:r>
          </a:p>
        </p:txBody>
      </p:sp>
      <p:sp>
        <p:nvSpPr>
          <p:cNvPr id="4" name="Slide Number Placeholder 3"/>
          <p:cNvSpPr>
            <a:spLocks noGrp="1"/>
          </p:cNvSpPr>
          <p:nvPr>
            <p:ph type="sldNum" sz="quarter" idx="12"/>
          </p:nvPr>
        </p:nvSpPr>
        <p:spPr/>
        <p:txBody>
          <a:bodyPr/>
          <a:lstStyle/>
          <a:p>
            <a:fld id="{6D22F896-40B5-4ADD-8801-0D06FADFA095}" type="slidenum">
              <a:rPr lang="en-US" smtClean="0"/>
              <a:t>24</a:t>
            </a:fld>
            <a:endParaRPr lang="en-US" dirty="0"/>
          </a:p>
        </p:txBody>
      </p:sp>
    </p:spTree>
    <p:extLst>
      <p:ext uri="{BB962C8B-B14F-4D97-AF65-F5344CB8AC3E}">
        <p14:creationId xmlns:p14="http://schemas.microsoft.com/office/powerpoint/2010/main" val="28804449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Algorithms</a:t>
            </a:r>
          </a:p>
        </p:txBody>
      </p:sp>
      <p:sp>
        <p:nvSpPr>
          <p:cNvPr id="3" name="Content Placeholder 2"/>
          <p:cNvSpPr>
            <a:spLocks noGrp="1"/>
          </p:cNvSpPr>
          <p:nvPr>
            <p:ph idx="1"/>
          </p:nvPr>
        </p:nvSpPr>
        <p:spPr>
          <a:xfrm>
            <a:off x="900953" y="2245658"/>
            <a:ext cx="6172200" cy="3600450"/>
          </a:xfrm>
        </p:spPr>
        <p:txBody>
          <a:bodyPr>
            <a:normAutofit fontScale="55000" lnSpcReduction="20000"/>
          </a:bodyPr>
          <a:lstStyle/>
          <a:p>
            <a:r>
              <a:rPr lang="en-US" dirty="0"/>
              <a:t>Random Forest</a:t>
            </a:r>
          </a:p>
          <a:p>
            <a:r>
              <a:rPr lang="en-US" dirty="0"/>
              <a:t>Tree bagging</a:t>
            </a:r>
          </a:p>
          <a:p>
            <a:r>
              <a:rPr lang="en-US" dirty="0"/>
              <a:t>Generalized Boosting Models (GBM)</a:t>
            </a:r>
          </a:p>
          <a:p>
            <a:r>
              <a:rPr lang="en-US" dirty="0"/>
              <a:t>Generalized Linear Models (GLM)</a:t>
            </a:r>
          </a:p>
          <a:p>
            <a:r>
              <a:rPr lang="en-US" dirty="0"/>
              <a:t>GLM with penalized maximum likelihood (</a:t>
            </a:r>
            <a:r>
              <a:rPr lang="en-US" dirty="0" err="1"/>
              <a:t>glmnet</a:t>
            </a:r>
            <a:r>
              <a:rPr lang="en-US" dirty="0"/>
              <a:t>)</a:t>
            </a:r>
          </a:p>
          <a:p>
            <a:r>
              <a:rPr lang="en-US" dirty="0"/>
              <a:t>Multivariate adaptive regression splines (Earth)</a:t>
            </a:r>
          </a:p>
          <a:p>
            <a:r>
              <a:rPr lang="en-US" dirty="0"/>
              <a:t>Lasso regression</a:t>
            </a:r>
          </a:p>
          <a:p>
            <a:r>
              <a:rPr lang="en-US" dirty="0"/>
              <a:t>Ridge regression</a:t>
            </a:r>
          </a:p>
          <a:p>
            <a:r>
              <a:rPr lang="en-US" dirty="0"/>
              <a:t>Support Vector Machines </a:t>
            </a:r>
          </a:p>
          <a:p>
            <a:r>
              <a:rPr lang="en-US" dirty="0"/>
              <a:t>Gaussian Processes</a:t>
            </a:r>
          </a:p>
          <a:p>
            <a:r>
              <a:rPr lang="en-US" dirty="0"/>
              <a:t>Generalized Additive Models (GAM)</a:t>
            </a:r>
          </a:p>
          <a:p>
            <a:r>
              <a:rPr lang="en-US" dirty="0"/>
              <a:t>K nearest neighbors regression</a:t>
            </a:r>
          </a:p>
          <a:p>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25</a:t>
            </a:fld>
            <a:endParaRPr lang="en-US" dirty="0"/>
          </a:p>
        </p:txBody>
      </p:sp>
      <p:sp>
        <p:nvSpPr>
          <p:cNvPr id="5" name="TextBox 4"/>
          <p:cNvSpPr txBox="1"/>
          <p:nvPr/>
        </p:nvSpPr>
        <p:spPr>
          <a:xfrm>
            <a:off x="295835" y="5702089"/>
            <a:ext cx="5594698" cy="300082"/>
          </a:xfrm>
          <a:prstGeom prst="rect">
            <a:avLst/>
          </a:prstGeom>
          <a:noFill/>
        </p:spPr>
        <p:txBody>
          <a:bodyPr wrap="square" rtlCol="0">
            <a:spAutoFit/>
          </a:bodyPr>
          <a:lstStyle/>
          <a:p>
            <a:r>
              <a:rPr lang="en-US" sz="1350" dirty="0"/>
              <a:t>Reid et al. 2015. </a:t>
            </a:r>
            <a:r>
              <a:rPr lang="en-US" sz="1350" i="1" dirty="0"/>
              <a:t>Environmental Science &amp; Technology</a:t>
            </a:r>
            <a:endParaRPr lang="en-US" sz="1350" dirty="0"/>
          </a:p>
        </p:txBody>
      </p:sp>
    </p:spTree>
    <p:extLst>
      <p:ext uri="{BB962C8B-B14F-4D97-AF65-F5344CB8AC3E}">
        <p14:creationId xmlns:p14="http://schemas.microsoft.com/office/powerpoint/2010/main" val="15383013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Spatiotemporal exposure data sources	</a:t>
            </a:r>
          </a:p>
        </p:txBody>
      </p:sp>
      <p:sp>
        <p:nvSpPr>
          <p:cNvPr id="3" name="Content Placeholder 2"/>
          <p:cNvSpPr>
            <a:spLocks noGrp="1"/>
          </p:cNvSpPr>
          <p:nvPr>
            <p:ph idx="1"/>
          </p:nvPr>
        </p:nvSpPr>
        <p:spPr>
          <a:xfrm>
            <a:off x="633994" y="2241551"/>
            <a:ext cx="7543800" cy="3017520"/>
          </a:xfrm>
        </p:spPr>
        <p:txBody>
          <a:bodyPr>
            <a:normAutofit fontScale="85000" lnSpcReduction="20000"/>
          </a:bodyPr>
          <a:lstStyle/>
          <a:p>
            <a:r>
              <a:rPr lang="en-US" sz="1950" dirty="0"/>
              <a:t>Aerosol optical depth (AOD) satellite data</a:t>
            </a:r>
          </a:p>
          <a:p>
            <a:pPr lvl="1"/>
            <a:r>
              <a:rPr lang="en-US" sz="1950" dirty="0"/>
              <a:t>Benefits – covers the whole land area and has temporal coverage of more than once a day</a:t>
            </a:r>
          </a:p>
          <a:p>
            <a:pPr lvl="1"/>
            <a:r>
              <a:rPr lang="en-US" sz="1950" dirty="0"/>
              <a:t>Drawbacks – full column aerosol loading not just where people breathe, just measures during daylight hours</a:t>
            </a:r>
          </a:p>
          <a:p>
            <a:pPr lvl="1"/>
            <a:r>
              <a:rPr lang="en-US" sz="1950" dirty="0"/>
              <a:t>Incomplete data due to cloud cover, missing </a:t>
            </a:r>
            <a:r>
              <a:rPr lang="en-US" sz="1950" dirty="0" err="1"/>
              <a:t>retrevals</a:t>
            </a:r>
            <a:r>
              <a:rPr lang="en-US" sz="1950" dirty="0"/>
              <a:t>, resolution (improving)</a:t>
            </a:r>
          </a:p>
          <a:p>
            <a:pPr marL="0" lvl="1" indent="0">
              <a:buNone/>
            </a:pPr>
            <a:endParaRPr lang="en-US" sz="1950" dirty="0"/>
          </a:p>
          <a:p>
            <a:pPr marL="0" lvl="1" indent="0">
              <a:buNone/>
            </a:pPr>
            <a:r>
              <a:rPr lang="en-US" sz="1950" dirty="0"/>
              <a:t>Chemical transport models</a:t>
            </a:r>
          </a:p>
          <a:p>
            <a:pPr lvl="1"/>
            <a:r>
              <a:rPr lang="en-US" sz="1950" dirty="0"/>
              <a:t>Benefits – can extract pollution estimates at ground level and covers whole land area</a:t>
            </a:r>
          </a:p>
          <a:p>
            <a:pPr lvl="1"/>
            <a:r>
              <a:rPr lang="en-US" sz="1950" dirty="0"/>
              <a:t>Drawbacks – modeled rather than measured data, uncertainties in the inputs, particularly the emissions estimates from wildfires</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26</a:t>
            </a:fld>
            <a:endParaRPr lang="en-US" dirty="0"/>
          </a:p>
        </p:txBody>
      </p:sp>
    </p:spTree>
    <p:extLst>
      <p:ext uri="{BB962C8B-B14F-4D97-AF65-F5344CB8AC3E}">
        <p14:creationId xmlns:p14="http://schemas.microsoft.com/office/powerpoint/2010/main" val="450012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342900" y="1060170"/>
          <a:ext cx="8491818" cy="4449393"/>
        </p:xfrm>
        <a:graphic>
          <a:graphicData uri="http://schemas.openxmlformats.org/drawingml/2006/table">
            <a:tbl>
              <a:tblPr firstRow="1" bandRow="1">
                <a:tableStyleId>{69012ECD-51FC-41F1-AA8D-1B2483CD663E}</a:tableStyleId>
              </a:tblPr>
              <a:tblGrid>
                <a:gridCol w="2480982">
                  <a:extLst>
                    <a:ext uri="{9D8B030D-6E8A-4147-A177-3AD203B41FA5}">
                      <a16:colId xmlns:a16="http://schemas.microsoft.com/office/drawing/2014/main" val="20000"/>
                    </a:ext>
                  </a:extLst>
                </a:gridCol>
                <a:gridCol w="1248313">
                  <a:extLst>
                    <a:ext uri="{9D8B030D-6E8A-4147-A177-3AD203B41FA5}">
                      <a16:colId xmlns:a16="http://schemas.microsoft.com/office/drawing/2014/main" val="20001"/>
                    </a:ext>
                  </a:extLst>
                </a:gridCol>
                <a:gridCol w="2583065">
                  <a:extLst>
                    <a:ext uri="{9D8B030D-6E8A-4147-A177-3AD203B41FA5}">
                      <a16:colId xmlns:a16="http://schemas.microsoft.com/office/drawing/2014/main" val="20002"/>
                    </a:ext>
                  </a:extLst>
                </a:gridCol>
                <a:gridCol w="1130088">
                  <a:extLst>
                    <a:ext uri="{9D8B030D-6E8A-4147-A177-3AD203B41FA5}">
                      <a16:colId xmlns:a16="http://schemas.microsoft.com/office/drawing/2014/main" val="20003"/>
                    </a:ext>
                  </a:extLst>
                </a:gridCol>
                <a:gridCol w="1049370">
                  <a:extLst>
                    <a:ext uri="{9D8B030D-6E8A-4147-A177-3AD203B41FA5}">
                      <a16:colId xmlns:a16="http://schemas.microsoft.com/office/drawing/2014/main" val="20004"/>
                    </a:ext>
                  </a:extLst>
                </a:gridCol>
              </a:tblGrid>
              <a:tr h="166373">
                <a:tc>
                  <a:txBody>
                    <a:bodyPr/>
                    <a:lstStyle/>
                    <a:p>
                      <a:pPr marL="0" marR="0" indent="0" algn="ctr">
                        <a:lnSpc>
                          <a:spcPct val="100000"/>
                        </a:lnSpc>
                        <a:spcBef>
                          <a:spcPts val="0"/>
                        </a:spcBef>
                        <a:spcAft>
                          <a:spcPts val="0"/>
                        </a:spcAft>
                      </a:pPr>
                      <a:r>
                        <a:rPr lang="en-US" sz="900" dirty="0">
                          <a:solidFill>
                            <a:schemeClr val="tx1"/>
                          </a:solidFill>
                          <a:effectLst/>
                        </a:rPr>
                        <a:t>Variables</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ctr">
                        <a:lnSpc>
                          <a:spcPct val="100000"/>
                        </a:lnSpc>
                        <a:spcBef>
                          <a:spcPts val="0"/>
                        </a:spcBef>
                        <a:spcAft>
                          <a:spcPts val="0"/>
                        </a:spcAft>
                      </a:pPr>
                      <a:r>
                        <a:rPr lang="en-US" sz="900" dirty="0">
                          <a:solidFill>
                            <a:schemeClr val="tx1"/>
                          </a:solidFill>
                          <a:effectLst/>
                        </a:rPr>
                        <a:t>Data Source</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ctr">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ctr">
                        <a:lnSpc>
                          <a:spcPct val="100000"/>
                        </a:lnSpc>
                        <a:spcBef>
                          <a:spcPts val="0"/>
                        </a:spcBef>
                        <a:spcAft>
                          <a:spcPts val="0"/>
                        </a:spcAft>
                      </a:pPr>
                      <a:r>
                        <a:rPr lang="en-US" sz="900" dirty="0">
                          <a:solidFill>
                            <a:schemeClr val="tx1"/>
                          </a:solidFill>
                          <a:effectLst/>
                        </a:rPr>
                        <a:t>Temporal Resolution</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ctr">
                        <a:lnSpc>
                          <a:spcPct val="100000"/>
                        </a:lnSpc>
                        <a:spcBef>
                          <a:spcPts val="0"/>
                        </a:spcBef>
                        <a:spcAft>
                          <a:spcPts val="0"/>
                        </a:spcAft>
                      </a:pPr>
                      <a:r>
                        <a:rPr lang="en-US" sz="900" dirty="0">
                          <a:solidFill>
                            <a:schemeClr val="tx1"/>
                          </a:solidFill>
                          <a:effectLst/>
                        </a:rPr>
                        <a:t>Spatial Resolution</a:t>
                      </a:r>
                      <a:endParaRPr lang="en-US" sz="900" dirty="0">
                        <a:solidFill>
                          <a:schemeClr val="tx1"/>
                        </a:solidFill>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0"/>
                  </a:ext>
                </a:extLst>
              </a:tr>
              <a:tr h="137160">
                <a:tc gridSpan="5">
                  <a:txBody>
                    <a:bodyPr/>
                    <a:lstStyle/>
                    <a:p>
                      <a:pPr marL="0" marR="0" indent="0" algn="just">
                        <a:lnSpc>
                          <a:spcPct val="100000"/>
                        </a:lnSpc>
                        <a:spcBef>
                          <a:spcPts val="0"/>
                        </a:spcBef>
                        <a:spcAft>
                          <a:spcPts val="0"/>
                        </a:spcAft>
                      </a:pPr>
                      <a:r>
                        <a:rPr lang="en-US" sz="900" b="1" dirty="0">
                          <a:effectLst/>
                        </a:rPr>
                        <a:t>Dependent Variable</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139007">
                <a:tc>
                  <a:txBody>
                    <a:bodyPr/>
                    <a:lstStyle/>
                    <a:p>
                      <a:pPr marL="0" marR="0" indent="0" algn="just">
                        <a:lnSpc>
                          <a:spcPct val="100000"/>
                        </a:lnSpc>
                        <a:spcBef>
                          <a:spcPts val="0"/>
                        </a:spcBef>
                        <a:spcAft>
                          <a:spcPts val="0"/>
                        </a:spcAft>
                      </a:pPr>
                      <a:r>
                        <a:rPr lang="en-US" sz="900" dirty="0">
                          <a:effectLst/>
                        </a:rPr>
                        <a:t>PM</a:t>
                      </a:r>
                      <a:r>
                        <a:rPr lang="en-US" sz="900" baseline="-25000" dirty="0">
                          <a:effectLst/>
                        </a:rPr>
                        <a:t>2.5</a:t>
                      </a:r>
                      <a:r>
                        <a:rPr lang="en-US" sz="900" dirty="0">
                          <a:effectLst/>
                        </a:rPr>
                        <a:t> from monitoring stations (N=121)</a:t>
                      </a:r>
                      <a:endParaRPr lang="en-US" sz="900" dirty="0">
                        <a:effectLst/>
                        <a:latin typeface="+mn-lt"/>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US EPA, California Air Resources Board, Air Districts, and US Forest Service</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 or hourly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 </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2"/>
                  </a:ext>
                </a:extLst>
              </a:tr>
              <a:tr h="137160">
                <a:tc gridSpan="5">
                  <a:txBody>
                    <a:bodyPr/>
                    <a:lstStyle/>
                    <a:p>
                      <a:pPr marL="0" marR="0" indent="0" algn="just">
                        <a:lnSpc>
                          <a:spcPct val="100000"/>
                        </a:lnSpc>
                        <a:spcBef>
                          <a:spcPts val="0"/>
                        </a:spcBef>
                        <a:spcAft>
                          <a:spcPts val="0"/>
                        </a:spcAft>
                      </a:pPr>
                      <a:r>
                        <a:rPr lang="en-US" sz="900" b="1" dirty="0">
                          <a:effectLst/>
                        </a:rPr>
                        <a:t>Spatiotemporal Variables</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137160">
                <a:tc>
                  <a:txBody>
                    <a:bodyPr/>
                    <a:lstStyle/>
                    <a:p>
                      <a:pPr marL="0" marR="0" indent="0" algn="just">
                        <a:lnSpc>
                          <a:spcPct val="100000"/>
                        </a:lnSpc>
                        <a:spcBef>
                          <a:spcPts val="0"/>
                        </a:spcBef>
                        <a:spcAft>
                          <a:spcPts val="0"/>
                        </a:spcAft>
                      </a:pPr>
                      <a:r>
                        <a:rPr lang="en-US" sz="900" dirty="0">
                          <a:effectLst/>
                        </a:rPr>
                        <a:t>GASP AOD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National Oceanic and Atmospheric Administration</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Half-hourly, daylight</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4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4"/>
                  </a:ext>
                </a:extLst>
              </a:tr>
              <a:tr h="137160">
                <a:tc>
                  <a:txBody>
                    <a:bodyPr/>
                    <a:lstStyle/>
                    <a:p>
                      <a:pPr marL="0" marR="0" indent="0" algn="just">
                        <a:lnSpc>
                          <a:spcPct val="100000"/>
                        </a:lnSpc>
                        <a:spcBef>
                          <a:spcPts val="0"/>
                        </a:spcBef>
                        <a:spcAft>
                          <a:spcPts val="0"/>
                        </a:spcAft>
                      </a:pPr>
                      <a:r>
                        <a:rPr lang="en-US" sz="900" dirty="0">
                          <a:effectLst/>
                        </a:rPr>
                        <a:t>MODIS AOD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a:effectLst/>
                        </a:rPr>
                        <a:t>NASA</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Twice 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10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5"/>
                  </a:ext>
                </a:extLst>
              </a:tr>
              <a:tr h="137160">
                <a:tc>
                  <a:txBody>
                    <a:bodyPr/>
                    <a:lstStyle/>
                    <a:p>
                      <a:pPr marL="0" marR="0" indent="0" algn="just">
                        <a:lnSpc>
                          <a:spcPct val="100000"/>
                        </a:lnSpc>
                        <a:spcBef>
                          <a:spcPts val="0"/>
                        </a:spcBef>
                        <a:spcAft>
                          <a:spcPts val="0"/>
                        </a:spcAft>
                      </a:pPr>
                      <a:r>
                        <a:rPr lang="en-US" sz="900" dirty="0">
                          <a:effectLst/>
                        </a:rPr>
                        <a:t>Local AOD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Sonoma Technology, Inc.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0.5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6"/>
                  </a:ext>
                </a:extLst>
              </a:tr>
              <a:tr h="166373">
                <a:tc>
                  <a:txBody>
                    <a:bodyPr/>
                    <a:lstStyle/>
                    <a:p>
                      <a:pPr marL="0" marR="0" indent="0" algn="just">
                        <a:lnSpc>
                          <a:spcPct val="100000"/>
                        </a:lnSpc>
                        <a:spcBef>
                          <a:spcPts val="0"/>
                        </a:spcBef>
                        <a:spcAft>
                          <a:spcPts val="0"/>
                        </a:spcAft>
                      </a:pPr>
                      <a:r>
                        <a:rPr lang="en-US" sz="900" dirty="0">
                          <a:effectLst/>
                        </a:rPr>
                        <a:t>WRF-</a:t>
                      </a:r>
                      <a:r>
                        <a:rPr lang="en-US" sz="900" dirty="0" err="1">
                          <a:effectLst/>
                        </a:rPr>
                        <a:t>Chem</a:t>
                      </a:r>
                      <a:r>
                        <a:rPr lang="en-US" sz="900" dirty="0">
                          <a:effectLst/>
                        </a:rPr>
                        <a:t> PM</a:t>
                      </a:r>
                      <a:r>
                        <a:rPr lang="en-US" sz="900" baseline="-25000" dirty="0">
                          <a:effectLst/>
                        </a:rPr>
                        <a:t>2.5</a:t>
                      </a:r>
                      <a:r>
                        <a:rPr lang="en-US" sz="900" dirty="0">
                          <a:effectLst/>
                        </a:rPr>
                        <a:t> (µg/m</a:t>
                      </a:r>
                      <a:r>
                        <a:rPr lang="en-US" sz="900" baseline="30000" dirty="0">
                          <a:effectLst/>
                        </a:rPr>
                        <a:t>3</a:t>
                      </a:r>
                      <a:r>
                        <a:rPr lang="en-US" sz="900" dirty="0">
                          <a:effectLst/>
                        </a:rPr>
                        <a:t>)</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National Center for Atmospheric Research</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Hourly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12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7"/>
                  </a:ext>
                </a:extLst>
              </a:tr>
              <a:tr h="274320">
                <a:tc>
                  <a:txBody>
                    <a:bodyPr/>
                    <a:lstStyle/>
                    <a:p>
                      <a:pPr marL="0" marR="0" indent="0" algn="just">
                        <a:lnSpc>
                          <a:spcPct val="100000"/>
                        </a:lnSpc>
                        <a:spcBef>
                          <a:spcPts val="0"/>
                        </a:spcBef>
                        <a:spcAft>
                          <a:spcPts val="0"/>
                        </a:spcAft>
                      </a:pPr>
                      <a:r>
                        <a:rPr lang="en-US" sz="900" dirty="0">
                          <a:effectLst/>
                        </a:rPr>
                        <a:t>Distance to nearest cluster of active fires (m)</a:t>
                      </a:r>
                    </a:p>
                    <a:p>
                      <a:pPr marL="0" marR="0" indent="0" algn="just">
                        <a:lnSpc>
                          <a:spcPct val="100000"/>
                        </a:lnSpc>
                        <a:spcBef>
                          <a:spcPts val="0"/>
                        </a:spcBef>
                        <a:spcAft>
                          <a:spcPts val="0"/>
                        </a:spcAft>
                      </a:pPr>
                      <a:r>
                        <a:rPr lang="en-US" sz="900" dirty="0">
                          <a:effectLst/>
                        </a:rPr>
                        <a:t>Counts of fires in nearest cluster / distance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Derived from USDA Forest Service Remote Sensing Applications Center</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a:lnSpc>
                          <a:spcPct val="100000"/>
                        </a:lnSpc>
                      </a:pPr>
                      <a:endParaRPr lang="en-US" sz="900">
                        <a:effectLst/>
                        <a:latin typeface="+mn-lt"/>
                      </a:endParaRPr>
                    </a:p>
                  </a:txBody>
                  <a:tcPr marL="14870" marR="14870" marT="0" marB="0"/>
                </a:tc>
                <a:extLst>
                  <a:ext uri="{0D108BD9-81ED-4DB2-BD59-A6C34878D82A}">
                    <a16:rowId xmlns:a16="http://schemas.microsoft.com/office/drawing/2014/main" val="10008"/>
                  </a:ext>
                </a:extLst>
              </a:tr>
              <a:tr h="1097280">
                <a:tc>
                  <a:txBody>
                    <a:bodyPr/>
                    <a:lstStyle/>
                    <a:p>
                      <a:pPr marL="0" marR="0" indent="0" algn="just">
                        <a:lnSpc>
                          <a:spcPct val="100000"/>
                        </a:lnSpc>
                        <a:spcBef>
                          <a:spcPts val="0"/>
                        </a:spcBef>
                        <a:spcAft>
                          <a:spcPts val="0"/>
                        </a:spcAft>
                      </a:pPr>
                      <a:r>
                        <a:rPr lang="en-US" sz="900" dirty="0">
                          <a:effectLst/>
                        </a:rPr>
                        <a:t>Relative Humidity (%)</a:t>
                      </a:r>
                    </a:p>
                    <a:p>
                      <a:pPr marL="0" marR="0" indent="0" algn="just">
                        <a:lnSpc>
                          <a:spcPct val="100000"/>
                        </a:lnSpc>
                        <a:spcBef>
                          <a:spcPts val="0"/>
                        </a:spcBef>
                        <a:spcAft>
                          <a:spcPts val="0"/>
                        </a:spcAft>
                      </a:pPr>
                      <a:r>
                        <a:rPr lang="en-US" sz="900" dirty="0">
                          <a:effectLst/>
                        </a:rPr>
                        <a:t>Sea level pressure (Pa)</a:t>
                      </a:r>
                    </a:p>
                    <a:p>
                      <a:pPr marL="0" marR="0" indent="0" algn="just">
                        <a:lnSpc>
                          <a:spcPct val="100000"/>
                        </a:lnSpc>
                        <a:spcBef>
                          <a:spcPts val="0"/>
                        </a:spcBef>
                        <a:spcAft>
                          <a:spcPts val="0"/>
                        </a:spcAft>
                      </a:pPr>
                      <a:r>
                        <a:rPr lang="en-US" sz="900" dirty="0">
                          <a:effectLst/>
                        </a:rPr>
                        <a:t>Surface pressure (Pa)</a:t>
                      </a:r>
                    </a:p>
                    <a:p>
                      <a:pPr marL="0" marR="0" indent="0" algn="just">
                        <a:lnSpc>
                          <a:spcPct val="100000"/>
                        </a:lnSpc>
                        <a:spcBef>
                          <a:spcPts val="0"/>
                        </a:spcBef>
                        <a:spcAft>
                          <a:spcPts val="0"/>
                        </a:spcAft>
                      </a:pPr>
                      <a:r>
                        <a:rPr lang="en-US" sz="900" dirty="0">
                          <a:effectLst/>
                        </a:rPr>
                        <a:t>Planetary boundary layer height (m)</a:t>
                      </a:r>
                    </a:p>
                    <a:p>
                      <a:pPr marL="0" marR="0" indent="0" algn="just">
                        <a:lnSpc>
                          <a:spcPct val="100000"/>
                        </a:lnSpc>
                        <a:spcBef>
                          <a:spcPts val="0"/>
                        </a:spcBef>
                        <a:spcAft>
                          <a:spcPts val="0"/>
                        </a:spcAft>
                      </a:pPr>
                      <a:r>
                        <a:rPr lang="en-US" sz="900" dirty="0">
                          <a:effectLst/>
                        </a:rPr>
                        <a:t>U-component of wind speed (m/s)</a:t>
                      </a:r>
                    </a:p>
                    <a:p>
                      <a:pPr marL="0" marR="0" indent="0" algn="just">
                        <a:lnSpc>
                          <a:spcPct val="100000"/>
                        </a:lnSpc>
                        <a:spcBef>
                          <a:spcPts val="0"/>
                        </a:spcBef>
                        <a:spcAft>
                          <a:spcPts val="0"/>
                        </a:spcAft>
                      </a:pPr>
                      <a:r>
                        <a:rPr lang="en-US" sz="900" dirty="0">
                          <a:effectLst/>
                        </a:rPr>
                        <a:t>V-component of wind speed (m/s)</a:t>
                      </a:r>
                    </a:p>
                    <a:p>
                      <a:pPr marL="0" marR="0" indent="0" algn="just">
                        <a:lnSpc>
                          <a:spcPct val="100000"/>
                        </a:lnSpc>
                        <a:spcBef>
                          <a:spcPts val="0"/>
                        </a:spcBef>
                        <a:spcAft>
                          <a:spcPts val="0"/>
                        </a:spcAft>
                      </a:pPr>
                      <a:r>
                        <a:rPr lang="en-US" sz="900" dirty="0">
                          <a:effectLst/>
                        </a:rPr>
                        <a:t>Dew point temperature (K)</a:t>
                      </a:r>
                    </a:p>
                    <a:p>
                      <a:pPr marL="0" marR="0" indent="0" algn="just">
                        <a:lnSpc>
                          <a:spcPct val="100000"/>
                        </a:lnSpc>
                        <a:spcBef>
                          <a:spcPts val="0"/>
                        </a:spcBef>
                        <a:spcAft>
                          <a:spcPts val="0"/>
                        </a:spcAft>
                      </a:pPr>
                      <a:r>
                        <a:rPr lang="en-US" sz="900" dirty="0">
                          <a:effectLst/>
                        </a:rPr>
                        <a:t>Temperature at 2 m (K)</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Rapid Update Cycle</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just">
                        <a:lnSpc>
                          <a:spcPct val="100000"/>
                        </a:lnSpc>
                        <a:spcBef>
                          <a:spcPts val="0"/>
                        </a:spcBef>
                        <a:spcAft>
                          <a:spcPts val="0"/>
                        </a:spcAft>
                      </a:pPr>
                      <a:r>
                        <a:rPr lang="en-US" sz="900">
                          <a:effectLst/>
                        </a:rPr>
                        <a:t>13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09"/>
                  </a:ext>
                </a:extLst>
              </a:tr>
              <a:tr h="137160">
                <a:tc gridSpan="5">
                  <a:txBody>
                    <a:bodyPr/>
                    <a:lstStyle/>
                    <a:p>
                      <a:pPr marL="0" marR="0" indent="0" algn="just">
                        <a:lnSpc>
                          <a:spcPct val="100000"/>
                        </a:lnSpc>
                        <a:spcBef>
                          <a:spcPts val="0"/>
                        </a:spcBef>
                        <a:spcAft>
                          <a:spcPts val="0"/>
                        </a:spcAft>
                      </a:pPr>
                      <a:r>
                        <a:rPr lang="en-US" sz="900" b="1" dirty="0">
                          <a:effectLst/>
                        </a:rPr>
                        <a:t>Spatial Variables</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0"/>
                  </a:ext>
                </a:extLst>
              </a:tr>
              <a:tr h="274320">
                <a:tc>
                  <a:txBody>
                    <a:bodyPr/>
                    <a:lstStyle/>
                    <a:p>
                      <a:pPr marL="0" marR="0" indent="0" algn="just">
                        <a:lnSpc>
                          <a:spcPct val="100000"/>
                        </a:lnSpc>
                        <a:spcBef>
                          <a:spcPts val="0"/>
                        </a:spcBef>
                        <a:spcAft>
                          <a:spcPts val="0"/>
                        </a:spcAft>
                      </a:pPr>
                      <a:r>
                        <a:rPr lang="en-US" sz="900" dirty="0">
                          <a:effectLst/>
                        </a:rPr>
                        <a:t>X-coordinate (m)</a:t>
                      </a:r>
                    </a:p>
                    <a:p>
                      <a:pPr marL="0" marR="0" indent="0" algn="just">
                        <a:lnSpc>
                          <a:spcPct val="100000"/>
                        </a:lnSpc>
                        <a:spcBef>
                          <a:spcPts val="0"/>
                        </a:spcBef>
                        <a:spcAft>
                          <a:spcPts val="0"/>
                        </a:spcAft>
                      </a:pPr>
                      <a:r>
                        <a:rPr lang="en-US" sz="900" dirty="0">
                          <a:effectLst/>
                        </a:rPr>
                        <a:t>Y-coordinate (m)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U.S. Environmental Protection Agency Air Quality System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a:effectLst/>
                        <a:latin typeface="+mn-lt"/>
                      </a:endParaRPr>
                    </a:p>
                  </a:txBody>
                  <a:tcPr marL="14870" marR="14870" marT="0" marB="0"/>
                </a:tc>
                <a:tc>
                  <a:txBody>
                    <a:bodyPr/>
                    <a:lstStyle/>
                    <a:p>
                      <a:pPr>
                        <a:lnSpc>
                          <a:spcPct val="100000"/>
                        </a:lnSpc>
                      </a:pPr>
                      <a:endParaRPr lang="en-US" sz="900">
                        <a:effectLst/>
                        <a:latin typeface="+mn-lt"/>
                      </a:endParaRPr>
                    </a:p>
                  </a:txBody>
                  <a:tcPr marL="14870" marR="14870" marT="0" marB="0"/>
                </a:tc>
                <a:extLst>
                  <a:ext uri="{0D108BD9-81ED-4DB2-BD59-A6C34878D82A}">
                    <a16:rowId xmlns:a16="http://schemas.microsoft.com/office/drawing/2014/main" val="10011"/>
                  </a:ext>
                </a:extLst>
              </a:tr>
              <a:tr h="137160">
                <a:tc>
                  <a:txBody>
                    <a:bodyPr/>
                    <a:lstStyle/>
                    <a:p>
                      <a:pPr marL="0" marR="0" indent="0" algn="just">
                        <a:lnSpc>
                          <a:spcPct val="100000"/>
                        </a:lnSpc>
                        <a:spcBef>
                          <a:spcPts val="0"/>
                        </a:spcBef>
                        <a:spcAft>
                          <a:spcPts val="0"/>
                        </a:spcAft>
                      </a:pPr>
                      <a:r>
                        <a:rPr lang="en-US" sz="900" dirty="0">
                          <a:effectLst/>
                        </a:rPr>
                        <a:t>Counts of traffic within 1 km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err="1">
                          <a:effectLst/>
                        </a:rPr>
                        <a:t>Dynamap</a:t>
                      </a:r>
                      <a:r>
                        <a:rPr lang="en-US" sz="900" dirty="0">
                          <a:effectLst/>
                        </a:rPr>
                        <a:t> 2000, </a:t>
                      </a:r>
                      <a:r>
                        <a:rPr lang="en-US" sz="900" dirty="0" err="1">
                          <a:effectLst/>
                        </a:rPr>
                        <a:t>TeleAtlas</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Annual</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1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2"/>
                  </a:ext>
                </a:extLst>
              </a:tr>
              <a:tr h="548640">
                <a:tc>
                  <a:txBody>
                    <a:bodyPr/>
                    <a:lstStyle/>
                    <a:p>
                      <a:pPr marL="0" marR="0" indent="0" algn="just">
                        <a:lnSpc>
                          <a:spcPct val="100000"/>
                        </a:lnSpc>
                        <a:spcBef>
                          <a:spcPts val="0"/>
                        </a:spcBef>
                        <a:spcAft>
                          <a:spcPts val="0"/>
                        </a:spcAft>
                      </a:pPr>
                      <a:r>
                        <a:rPr lang="en-US" sz="900" dirty="0">
                          <a:effectLst/>
                        </a:rPr>
                        <a:t>% of urban land use within 1km</a:t>
                      </a:r>
                    </a:p>
                    <a:p>
                      <a:pPr marL="0" marR="0" indent="0" algn="just">
                        <a:lnSpc>
                          <a:spcPct val="100000"/>
                        </a:lnSpc>
                        <a:spcBef>
                          <a:spcPts val="0"/>
                        </a:spcBef>
                        <a:spcAft>
                          <a:spcPts val="0"/>
                        </a:spcAft>
                      </a:pPr>
                      <a:r>
                        <a:rPr lang="en-US" sz="900" dirty="0">
                          <a:effectLst/>
                        </a:rPr>
                        <a:t>% of agricultural land use within 1km</a:t>
                      </a:r>
                    </a:p>
                    <a:p>
                      <a:pPr marL="0" marR="0" indent="0" algn="just">
                        <a:lnSpc>
                          <a:spcPct val="100000"/>
                        </a:lnSpc>
                        <a:spcBef>
                          <a:spcPts val="0"/>
                        </a:spcBef>
                        <a:spcAft>
                          <a:spcPts val="0"/>
                        </a:spcAft>
                      </a:pPr>
                      <a:r>
                        <a:rPr lang="en-US" sz="900" dirty="0">
                          <a:effectLst/>
                        </a:rPr>
                        <a:t>% of vegetation land use within 1km</a:t>
                      </a:r>
                    </a:p>
                    <a:p>
                      <a:pPr marL="0" marR="0" indent="0" algn="just">
                        <a:lnSpc>
                          <a:spcPct val="100000"/>
                        </a:lnSpc>
                        <a:spcBef>
                          <a:spcPts val="0"/>
                        </a:spcBef>
                        <a:spcAft>
                          <a:spcPts val="0"/>
                        </a:spcAft>
                      </a:pPr>
                      <a:r>
                        <a:rPr lang="en-US" sz="900" dirty="0">
                          <a:effectLst/>
                        </a:rPr>
                        <a:t>Any High intensity land use within 1km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2006 National Land Cover Database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dirty="0">
                        <a:effectLst/>
                        <a:latin typeface="+mn-lt"/>
                      </a:endParaRPr>
                    </a:p>
                  </a:txBody>
                  <a:tcPr marL="14870" marR="14870" marT="0" marB="0"/>
                </a:tc>
                <a:tc>
                  <a:txBody>
                    <a:bodyPr/>
                    <a:lstStyle/>
                    <a:p>
                      <a:pPr marL="0" marR="0" indent="0" algn="l">
                        <a:lnSpc>
                          <a:spcPct val="100000"/>
                        </a:lnSpc>
                        <a:spcBef>
                          <a:spcPts val="0"/>
                        </a:spcBef>
                        <a:spcAft>
                          <a:spcPts val="0"/>
                        </a:spcAft>
                      </a:pPr>
                      <a:r>
                        <a:rPr lang="en-US" sz="900">
                          <a:effectLst/>
                        </a:rPr>
                        <a:t>1 km</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3"/>
                  </a:ext>
                </a:extLst>
              </a:tr>
              <a:tr h="137160">
                <a:tc>
                  <a:txBody>
                    <a:bodyPr/>
                    <a:lstStyle/>
                    <a:p>
                      <a:pPr marL="0" marR="0" indent="0" algn="just">
                        <a:lnSpc>
                          <a:spcPct val="100000"/>
                        </a:lnSpc>
                        <a:spcBef>
                          <a:spcPts val="0"/>
                        </a:spcBef>
                        <a:spcAft>
                          <a:spcPts val="0"/>
                        </a:spcAft>
                      </a:pPr>
                      <a:r>
                        <a:rPr lang="en-US" sz="900" dirty="0">
                          <a:effectLst/>
                        </a:rPr>
                        <a:t>Elevation (m)</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National Elevation Dataset 2010</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dirty="0">
                        <a:effectLst/>
                        <a:latin typeface="+mn-lt"/>
                      </a:endParaRPr>
                    </a:p>
                  </a:txBody>
                  <a:tcPr marL="14870" marR="14870" marT="0" marB="0"/>
                </a:tc>
                <a:tc>
                  <a:txBody>
                    <a:bodyPr/>
                    <a:lstStyle/>
                    <a:p>
                      <a:pPr>
                        <a:lnSpc>
                          <a:spcPct val="100000"/>
                        </a:lnSpc>
                      </a:pPr>
                      <a:endParaRPr lang="en-US" sz="900" dirty="0">
                        <a:effectLst/>
                        <a:latin typeface="+mn-lt"/>
                      </a:endParaRPr>
                    </a:p>
                  </a:txBody>
                  <a:tcPr marL="14870" marR="14870" marT="0" marB="0"/>
                </a:tc>
                <a:extLst>
                  <a:ext uri="{0D108BD9-81ED-4DB2-BD59-A6C34878D82A}">
                    <a16:rowId xmlns:a16="http://schemas.microsoft.com/office/drawing/2014/main" val="10014"/>
                  </a:ext>
                </a:extLst>
              </a:tr>
              <a:tr h="137160">
                <a:tc>
                  <a:txBody>
                    <a:bodyPr/>
                    <a:lstStyle/>
                    <a:p>
                      <a:pPr marL="0" marR="0" indent="0" algn="just">
                        <a:lnSpc>
                          <a:spcPct val="100000"/>
                        </a:lnSpc>
                        <a:spcBef>
                          <a:spcPts val="0"/>
                        </a:spcBef>
                        <a:spcAft>
                          <a:spcPts val="0"/>
                        </a:spcAft>
                      </a:pPr>
                      <a:r>
                        <a:rPr lang="en-US" sz="900" dirty="0">
                          <a:effectLst/>
                        </a:rPr>
                        <a:t>Binary indicator variables for air basin</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California Air Resources Board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a:lnSpc>
                          <a:spcPct val="100000"/>
                        </a:lnSpc>
                      </a:pPr>
                      <a:endParaRPr lang="en-US" sz="900" dirty="0">
                        <a:effectLst/>
                        <a:latin typeface="+mn-lt"/>
                      </a:endParaRPr>
                    </a:p>
                  </a:txBody>
                  <a:tcPr marL="14870" marR="14870" marT="0" marB="0"/>
                </a:tc>
                <a:tc>
                  <a:txBody>
                    <a:bodyPr/>
                    <a:lstStyle/>
                    <a:p>
                      <a:pPr marL="0" marR="0" indent="0" algn="l">
                        <a:lnSpc>
                          <a:spcPct val="100000"/>
                        </a:lnSpc>
                        <a:spcBef>
                          <a:spcPts val="0"/>
                        </a:spcBef>
                        <a:spcAft>
                          <a:spcPts val="0"/>
                        </a:spcAft>
                      </a:pPr>
                      <a:r>
                        <a:rPr lang="en-US" sz="900" dirty="0">
                          <a:effectLst/>
                        </a:rPr>
                        <a:t>Air Basin</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5"/>
                  </a:ext>
                </a:extLst>
              </a:tr>
              <a:tr h="137160">
                <a:tc>
                  <a:txBody>
                    <a:bodyPr/>
                    <a:lstStyle/>
                    <a:p>
                      <a:pPr marL="0" marR="0" indent="0" algn="just">
                        <a:lnSpc>
                          <a:spcPct val="100000"/>
                        </a:lnSpc>
                        <a:spcBef>
                          <a:spcPts val="0"/>
                        </a:spcBef>
                        <a:spcAft>
                          <a:spcPts val="0"/>
                        </a:spcAft>
                      </a:pPr>
                      <a:r>
                        <a:rPr lang="en-US" sz="900" dirty="0">
                          <a:effectLst/>
                        </a:rPr>
                        <a:t>Population Density</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gridSpan="2">
                  <a:txBody>
                    <a:bodyPr/>
                    <a:lstStyle/>
                    <a:p>
                      <a:pPr marL="0" marR="0" indent="0" algn="l">
                        <a:lnSpc>
                          <a:spcPct val="100000"/>
                        </a:lnSpc>
                        <a:spcBef>
                          <a:spcPts val="0"/>
                        </a:spcBef>
                        <a:spcAft>
                          <a:spcPts val="0"/>
                        </a:spcAft>
                      </a:pPr>
                      <a:r>
                        <a:rPr lang="en-US" sz="900" dirty="0">
                          <a:effectLst/>
                        </a:rPr>
                        <a:t>U.S. Census 2000</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pPr marL="0" marR="0" indent="0" algn="l">
                        <a:lnSpc>
                          <a:spcPct val="100000"/>
                        </a:lnSpc>
                        <a:spcBef>
                          <a:spcPts val="0"/>
                        </a:spcBef>
                        <a:spcAft>
                          <a:spcPts val="0"/>
                        </a:spcAft>
                      </a:pPr>
                      <a:endParaRPr lang="en-US" sz="1200" dirty="0">
                        <a:effectLst/>
                        <a:latin typeface="+mn-lt"/>
                        <a:ea typeface="Times New Roman" panose="02020603050405020304" pitchFamily="18" charset="0"/>
                        <a:cs typeface="Times New Roman" panose="02020603050405020304" pitchFamily="18" charset="0"/>
                      </a:endParaRPr>
                    </a:p>
                  </a:txBody>
                  <a:tcPr marL="19827" marR="19827" marT="0" marB="0"/>
                </a:tc>
                <a:tc>
                  <a:txBody>
                    <a:bodyPr/>
                    <a:lstStyle/>
                    <a:p>
                      <a:pPr marL="0" marR="0" indent="0" algn="l">
                        <a:lnSpc>
                          <a:spcPct val="100000"/>
                        </a:lnSpc>
                        <a:spcBef>
                          <a:spcPts val="0"/>
                        </a:spcBef>
                        <a:spcAft>
                          <a:spcPts val="0"/>
                        </a:spcAft>
                      </a:pPr>
                      <a:r>
                        <a:rPr lang="en-US" sz="900">
                          <a:effectLst/>
                        </a:rPr>
                        <a:t> </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dirty="0">
                          <a:effectLst/>
                        </a:rPr>
                        <a:t>Block Group</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6"/>
                  </a:ext>
                </a:extLst>
              </a:tr>
              <a:tr h="137160">
                <a:tc gridSpan="5">
                  <a:txBody>
                    <a:bodyPr/>
                    <a:lstStyle/>
                    <a:p>
                      <a:pPr marL="0" marR="0" indent="0" algn="just">
                        <a:lnSpc>
                          <a:spcPct val="100000"/>
                        </a:lnSpc>
                        <a:spcBef>
                          <a:spcPts val="0"/>
                        </a:spcBef>
                        <a:spcAft>
                          <a:spcPts val="0"/>
                        </a:spcAft>
                      </a:pPr>
                      <a:r>
                        <a:rPr lang="en-US" sz="900" b="1" dirty="0">
                          <a:effectLst/>
                        </a:rPr>
                        <a:t>Temporal Variables</a:t>
                      </a:r>
                      <a:endParaRPr lang="en-US" sz="900" b="1" dirty="0">
                        <a:effectLst/>
                        <a:latin typeface="+mn-lt"/>
                        <a:ea typeface="Times New Roman" panose="02020603050405020304" pitchFamily="18" charset="0"/>
                        <a:cs typeface="Times New Roman" panose="02020603050405020304" pitchFamily="18" charset="0"/>
                      </a:endParaRPr>
                    </a:p>
                  </a:txBody>
                  <a:tcPr marL="14870" marR="14870" marT="0" marB="0">
                    <a:solidFill>
                      <a:schemeClr val="accent1">
                        <a:lumMod val="40000"/>
                        <a:lumOff val="60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7"/>
                  </a:ext>
                </a:extLst>
              </a:tr>
              <a:tr h="274320">
                <a:tc gridSpan="2">
                  <a:txBody>
                    <a:bodyPr/>
                    <a:lstStyle/>
                    <a:p>
                      <a:pPr marL="0" marR="0" indent="0" algn="just">
                        <a:lnSpc>
                          <a:spcPct val="100000"/>
                        </a:lnSpc>
                        <a:spcBef>
                          <a:spcPts val="0"/>
                        </a:spcBef>
                        <a:spcAft>
                          <a:spcPts val="0"/>
                        </a:spcAft>
                      </a:pPr>
                      <a:r>
                        <a:rPr lang="en-US" sz="900" dirty="0">
                          <a:effectLst/>
                        </a:rPr>
                        <a:t>Julian Date</a:t>
                      </a:r>
                    </a:p>
                    <a:p>
                      <a:pPr marL="0" marR="0" indent="0" algn="just">
                        <a:lnSpc>
                          <a:spcPct val="100000"/>
                        </a:lnSpc>
                        <a:spcBef>
                          <a:spcPts val="0"/>
                        </a:spcBef>
                        <a:spcAft>
                          <a:spcPts val="0"/>
                        </a:spcAft>
                      </a:pPr>
                      <a:r>
                        <a:rPr lang="en-US" sz="900" dirty="0">
                          <a:effectLst/>
                        </a:rPr>
                        <a:t>Weekend</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hMerge="1">
                  <a:txBody>
                    <a:bodyPr/>
                    <a:lstStyle/>
                    <a:p>
                      <a:endParaRPr lang="en-US"/>
                    </a:p>
                  </a:txBody>
                  <a:tcPr/>
                </a:tc>
                <a:tc>
                  <a:txBody>
                    <a:bodyPr/>
                    <a:lstStyle/>
                    <a:p>
                      <a:pPr marL="0" marR="0" indent="0" algn="l">
                        <a:lnSpc>
                          <a:spcPct val="100000"/>
                        </a:lnSpc>
                        <a:spcBef>
                          <a:spcPts val="0"/>
                        </a:spcBef>
                        <a:spcAft>
                          <a:spcPts val="0"/>
                        </a:spcAft>
                      </a:pPr>
                      <a:r>
                        <a:rPr lang="en-US" sz="900" dirty="0">
                          <a:effectLst/>
                        </a:rPr>
                        <a:t>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a:effectLst/>
                        </a:rPr>
                        <a:t>Daily</a:t>
                      </a:r>
                      <a:endParaRPr lang="en-US" sz="900">
                        <a:effectLst/>
                        <a:latin typeface="+mn-lt"/>
                        <a:ea typeface="Times New Roman" panose="02020603050405020304" pitchFamily="18" charset="0"/>
                        <a:cs typeface="Times New Roman" panose="02020603050405020304" pitchFamily="18" charset="0"/>
                      </a:endParaRPr>
                    </a:p>
                  </a:txBody>
                  <a:tcPr marL="14870" marR="14870" marT="0" marB="0"/>
                </a:tc>
                <a:tc>
                  <a:txBody>
                    <a:bodyPr/>
                    <a:lstStyle/>
                    <a:p>
                      <a:pPr marL="0" marR="0" indent="0" algn="l">
                        <a:lnSpc>
                          <a:spcPct val="100000"/>
                        </a:lnSpc>
                        <a:spcBef>
                          <a:spcPts val="0"/>
                        </a:spcBef>
                        <a:spcAft>
                          <a:spcPts val="0"/>
                        </a:spcAft>
                      </a:pPr>
                      <a:r>
                        <a:rPr lang="en-US" sz="900" dirty="0">
                          <a:effectLst/>
                        </a:rPr>
                        <a:t> </a:t>
                      </a:r>
                      <a:endParaRPr lang="en-US" sz="900" dirty="0">
                        <a:effectLst/>
                        <a:latin typeface="+mn-lt"/>
                        <a:ea typeface="Times New Roman" panose="02020603050405020304" pitchFamily="18" charset="0"/>
                        <a:cs typeface="Times New Roman" panose="02020603050405020304" pitchFamily="18" charset="0"/>
                      </a:endParaRPr>
                    </a:p>
                  </a:txBody>
                  <a:tcPr marL="14870" marR="14870" marT="0" marB="0"/>
                </a:tc>
                <a:extLst>
                  <a:ext uri="{0D108BD9-81ED-4DB2-BD59-A6C34878D82A}">
                    <a16:rowId xmlns:a16="http://schemas.microsoft.com/office/drawing/2014/main" val="10018"/>
                  </a:ext>
                </a:extLst>
              </a:tr>
            </a:tbl>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27</a:t>
            </a:fld>
            <a:endParaRPr lang="en-US" dirty="0"/>
          </a:p>
        </p:txBody>
      </p:sp>
      <p:sp>
        <p:nvSpPr>
          <p:cNvPr id="4" name="TextBox 3"/>
          <p:cNvSpPr txBox="1"/>
          <p:nvPr/>
        </p:nvSpPr>
        <p:spPr>
          <a:xfrm>
            <a:off x="295835" y="5702089"/>
            <a:ext cx="5594698" cy="300082"/>
          </a:xfrm>
          <a:prstGeom prst="rect">
            <a:avLst/>
          </a:prstGeom>
          <a:noFill/>
        </p:spPr>
        <p:txBody>
          <a:bodyPr wrap="square" rtlCol="0">
            <a:spAutoFit/>
          </a:bodyPr>
          <a:lstStyle/>
          <a:p>
            <a:r>
              <a:rPr lang="en-US" sz="1350" dirty="0"/>
              <a:t>Reid et al. 2015. </a:t>
            </a:r>
            <a:r>
              <a:rPr lang="en-US" sz="1350" i="1" dirty="0"/>
              <a:t>Environmental Science &amp; Technology</a:t>
            </a:r>
            <a:endParaRPr lang="en-US" sz="1350" dirty="0"/>
          </a:p>
        </p:txBody>
      </p:sp>
    </p:spTree>
    <p:extLst>
      <p:ext uri="{BB962C8B-B14F-4D97-AF65-F5344CB8AC3E}">
        <p14:creationId xmlns:p14="http://schemas.microsoft.com/office/powerpoint/2010/main" val="16490685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47507" y="1085850"/>
            <a:ext cx="6172200" cy="857250"/>
          </a:xfrm>
        </p:spPr>
        <p:txBody>
          <a:bodyPr/>
          <a:lstStyle/>
          <a:p>
            <a:r>
              <a:rPr lang="en-US" dirty="0"/>
              <a:t>PM</a:t>
            </a:r>
            <a:r>
              <a:rPr lang="en-US" baseline="-25000" dirty="0"/>
              <a:t>2.5</a:t>
            </a:r>
            <a:r>
              <a:rPr lang="en-US" dirty="0"/>
              <a:t> Monitoring Data</a:t>
            </a:r>
          </a:p>
        </p:txBody>
      </p:sp>
      <p:sp>
        <p:nvSpPr>
          <p:cNvPr id="6" name="Content Placeholder 5"/>
          <p:cNvSpPr>
            <a:spLocks noGrp="1"/>
          </p:cNvSpPr>
          <p:nvPr>
            <p:ph sz="half" idx="1"/>
          </p:nvPr>
        </p:nvSpPr>
        <p:spPr/>
        <p:txBody>
          <a:bodyPr/>
          <a:lstStyle/>
          <a:p>
            <a:r>
              <a:rPr lang="en-US" dirty="0"/>
              <a:t>121 PM</a:t>
            </a:r>
            <a:r>
              <a:rPr lang="en-US" baseline="-25000" dirty="0"/>
              <a:t>2.5</a:t>
            </a:r>
            <a:r>
              <a:rPr lang="en-US" dirty="0"/>
              <a:t> Monitors</a:t>
            </a:r>
          </a:p>
          <a:p>
            <a:pPr lvl="1"/>
            <a:r>
              <a:rPr lang="en-US" dirty="0"/>
              <a:t>EPA, CARB, USFS</a:t>
            </a:r>
          </a:p>
          <a:p>
            <a:pPr lvl="1"/>
            <a:r>
              <a:rPr lang="en-US" dirty="0"/>
              <a:t>38 FRM</a:t>
            </a:r>
          </a:p>
          <a:p>
            <a:pPr lvl="1"/>
            <a:r>
              <a:rPr lang="en-US" dirty="0"/>
              <a:t>16 other gravimetric</a:t>
            </a:r>
          </a:p>
          <a:p>
            <a:pPr lvl="1"/>
            <a:r>
              <a:rPr lang="en-US" dirty="0"/>
              <a:t>67 BAMs</a:t>
            </a:r>
          </a:p>
          <a:p>
            <a:r>
              <a:rPr lang="en-US" dirty="0"/>
              <a:t>Co-located FEM monitors agree with FRM (Pearson r values 0.94 – 1.00). </a:t>
            </a: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684" t="2003" r="2667" b="3151"/>
          <a:stretch/>
        </p:blipFill>
        <p:spPr bwMode="auto">
          <a:xfrm>
            <a:off x="636814" y="1013106"/>
            <a:ext cx="3649436" cy="49665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032424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7335" y="1157358"/>
            <a:ext cx="7476565" cy="857250"/>
          </a:xfrm>
        </p:spPr>
        <p:txBody>
          <a:bodyPr>
            <a:normAutofit fontScale="90000"/>
          </a:bodyPr>
          <a:lstStyle/>
          <a:p>
            <a:r>
              <a:rPr lang="en-US" dirty="0"/>
              <a:t>Statistical Methods – Machine Learning</a:t>
            </a:r>
          </a:p>
        </p:txBody>
      </p:sp>
      <p:sp>
        <p:nvSpPr>
          <p:cNvPr id="3" name="Content Placeholder 2"/>
          <p:cNvSpPr>
            <a:spLocks noGrp="1"/>
          </p:cNvSpPr>
          <p:nvPr>
            <p:ph idx="1"/>
          </p:nvPr>
        </p:nvSpPr>
        <p:spPr>
          <a:xfrm>
            <a:off x="867336" y="2242297"/>
            <a:ext cx="3876115" cy="3209576"/>
          </a:xfrm>
        </p:spPr>
        <p:txBody>
          <a:bodyPr>
            <a:normAutofit fontScale="70000" lnSpcReduction="20000"/>
          </a:bodyPr>
          <a:lstStyle/>
          <a:p>
            <a:r>
              <a:rPr lang="en-US" dirty="0"/>
              <a:t>29 predictor variables</a:t>
            </a:r>
          </a:p>
          <a:p>
            <a:r>
              <a:rPr lang="en-US" dirty="0"/>
              <a:t>121 monitoring locations</a:t>
            </a:r>
          </a:p>
          <a:p>
            <a:r>
              <a:rPr lang="en-US" dirty="0"/>
              <a:t>11 statistical algorithms</a:t>
            </a:r>
          </a:p>
          <a:p>
            <a:r>
              <a:rPr lang="en-US" dirty="0"/>
              <a:t>10-fold cross validation within each algorithm</a:t>
            </a:r>
          </a:p>
          <a:p>
            <a:pPr lvl="1"/>
            <a:r>
              <a:rPr lang="en-US" dirty="0"/>
              <a:t>To choose the covariates</a:t>
            </a:r>
          </a:p>
          <a:p>
            <a:pPr lvl="1"/>
            <a:r>
              <a:rPr lang="en-US" dirty="0"/>
              <a:t>To choose the tuning parameters of the algorithm</a:t>
            </a:r>
          </a:p>
          <a:p>
            <a:r>
              <a:rPr lang="en-US" dirty="0"/>
              <a:t>Minimize the CV-RMSE</a:t>
            </a:r>
          </a:p>
          <a:p>
            <a:r>
              <a:rPr lang="en-US" dirty="0"/>
              <a:t>Caret package in R</a:t>
            </a:r>
          </a:p>
          <a:p>
            <a:pPr lvl="1"/>
            <a:r>
              <a:rPr lang="en-US" dirty="0"/>
              <a:t>Functions </a:t>
            </a:r>
            <a:r>
              <a:rPr lang="en-US" dirty="0" err="1"/>
              <a:t>rfe</a:t>
            </a:r>
            <a:r>
              <a:rPr lang="en-US" dirty="0"/>
              <a:t> and train</a:t>
            </a:r>
          </a:p>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29</a:t>
            </a:fld>
            <a:endParaRPr lang="en-US" dirty="0"/>
          </a:p>
        </p:txBody>
      </p:sp>
      <p:pic>
        <p:nvPicPr>
          <p:cNvPr id="2050" name="Picture 2" descr="Fig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6695" y="2343151"/>
            <a:ext cx="3143250" cy="252888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243327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D210C06-7814-8045-A55A-34D416272A8E}"/>
              </a:ext>
            </a:extLst>
          </p:cNvPr>
          <p:cNvPicPr>
            <a:picLocks noChangeAspect="1"/>
          </p:cNvPicPr>
          <p:nvPr/>
        </p:nvPicPr>
        <p:blipFill rotWithShape="1">
          <a:blip r:embed="rId3"/>
          <a:srcRect l="11761" t="159" r="13329" b="24833"/>
          <a:stretch/>
        </p:blipFill>
        <p:spPr>
          <a:xfrm>
            <a:off x="1" y="-1"/>
            <a:ext cx="9152714" cy="6871517"/>
          </a:xfrm>
          <a:prstGeom prst="rect">
            <a:avLst/>
          </a:prstGeom>
        </p:spPr>
      </p:pic>
      <p:sp>
        <p:nvSpPr>
          <p:cNvPr id="8" name="Rectangle 7">
            <a:extLst>
              <a:ext uri="{FF2B5EF4-FFF2-40B4-BE49-F238E27FC236}">
                <a16:creationId xmlns:a16="http://schemas.microsoft.com/office/drawing/2014/main" id="{E11F45B9-8D0F-A642-A06F-71E8760B7949}"/>
              </a:ext>
            </a:extLst>
          </p:cNvPr>
          <p:cNvSpPr/>
          <p:nvPr/>
        </p:nvSpPr>
        <p:spPr>
          <a:xfrm>
            <a:off x="0" y="13516"/>
            <a:ext cx="9152714" cy="6858000"/>
          </a:xfrm>
          <a:prstGeom prst="rect">
            <a:avLst/>
          </a:prstGeom>
          <a:solidFill>
            <a:srgbClr val="44546A">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What are the health effects from exposure to wildfire smoke?</a:t>
            </a:r>
          </a:p>
        </p:txBody>
      </p:sp>
      <p:sp>
        <p:nvSpPr>
          <p:cNvPr id="3" name="Content Placeholder 2"/>
          <p:cNvSpPr>
            <a:spLocks noGrp="1"/>
          </p:cNvSpPr>
          <p:nvPr>
            <p:ph idx="1"/>
          </p:nvPr>
        </p:nvSpPr>
        <p:spPr>
          <a:xfrm>
            <a:off x="628650" y="1669511"/>
            <a:ext cx="7886700" cy="4351338"/>
          </a:xfrm>
        </p:spPr>
        <p:txBody>
          <a:bodyPr>
            <a:noAutofit/>
          </a:bodyPr>
          <a:lstStyle/>
          <a:p>
            <a:r>
              <a:rPr lang="en-US" sz="2200" dirty="0"/>
              <a:t>Clear evidence of respiratory health effects</a:t>
            </a:r>
          </a:p>
          <a:p>
            <a:pPr lvl="1"/>
            <a:r>
              <a:rPr lang="en-US" sz="2000" dirty="0"/>
              <a:t>Particularly for exacerbation of asthma</a:t>
            </a:r>
          </a:p>
          <a:p>
            <a:r>
              <a:rPr lang="en-US" sz="2200" dirty="0"/>
              <a:t>Growing evidence of increased risk of all-cause mortality </a:t>
            </a:r>
          </a:p>
          <a:p>
            <a:r>
              <a:rPr lang="en-US" sz="2200" dirty="0"/>
              <a:t>Mixed findings for cardiovascular outcomes</a:t>
            </a:r>
          </a:p>
          <a:p>
            <a:r>
              <a:rPr lang="en-US" sz="2200" dirty="0"/>
              <a:t>A few studies have found associations with adverse birth outcomes</a:t>
            </a:r>
          </a:p>
          <a:p>
            <a:r>
              <a:rPr lang="en-US" sz="2200" dirty="0">
                <a:sym typeface="Wingdings" panose="05000000000000000000" pitchFamily="2" charset="2"/>
              </a:rPr>
              <a:t>More research needed</a:t>
            </a:r>
          </a:p>
          <a:p>
            <a:pPr lvl="1"/>
            <a:r>
              <a:rPr lang="en-US" sz="2000" dirty="0">
                <a:sym typeface="Wingdings" panose="05000000000000000000" pitchFamily="2" charset="2"/>
              </a:rPr>
              <a:t>Health outcomes not yet studied or understudied</a:t>
            </a:r>
          </a:p>
          <a:p>
            <a:pPr lvl="1"/>
            <a:r>
              <a:rPr lang="en-US" sz="2000" dirty="0">
                <a:sym typeface="Wingdings" panose="05000000000000000000" pitchFamily="2" charset="2"/>
              </a:rPr>
              <a:t>Further evaluate cardiovascular outcomes</a:t>
            </a:r>
          </a:p>
          <a:p>
            <a:pPr lvl="1"/>
            <a:r>
              <a:rPr lang="en-US" sz="2000" dirty="0">
                <a:sym typeface="Wingdings" panose="05000000000000000000" pitchFamily="2" charset="2"/>
              </a:rPr>
              <a:t>Better understand effects of duration and intensity of wildfire smoke exposures</a:t>
            </a:r>
          </a:p>
          <a:p>
            <a:pPr lvl="1"/>
            <a:r>
              <a:rPr lang="en-US" sz="2000" dirty="0">
                <a:sym typeface="Wingdings" panose="05000000000000000000" pitchFamily="2" charset="2"/>
              </a:rPr>
              <a:t>Identify vulnerable subpopulations</a:t>
            </a:r>
          </a:p>
        </p:txBody>
      </p:sp>
      <p:sp>
        <p:nvSpPr>
          <p:cNvPr id="5" name="Slide Number Placeholder 4"/>
          <p:cNvSpPr>
            <a:spLocks noGrp="1"/>
          </p:cNvSpPr>
          <p:nvPr>
            <p:ph type="sldNum" sz="quarter" idx="12"/>
          </p:nvPr>
        </p:nvSpPr>
        <p:spPr/>
        <p:txBody>
          <a:bodyPr/>
          <a:lstStyle/>
          <a:p>
            <a:fld id="{6D22F896-40B5-4ADD-8801-0D06FADFA095}" type="slidenum">
              <a:rPr lang="en-US" smtClean="0"/>
              <a:t>3</a:t>
            </a:fld>
            <a:endParaRPr lang="en-US" dirty="0"/>
          </a:p>
        </p:txBody>
      </p:sp>
      <p:sp>
        <p:nvSpPr>
          <p:cNvPr id="4" name="TextBox 3"/>
          <p:cNvSpPr txBox="1"/>
          <p:nvPr/>
        </p:nvSpPr>
        <p:spPr>
          <a:xfrm>
            <a:off x="0" y="6442502"/>
            <a:ext cx="8686939" cy="461665"/>
          </a:xfrm>
          <a:prstGeom prst="rect">
            <a:avLst/>
          </a:prstGeom>
          <a:noFill/>
        </p:spPr>
        <p:txBody>
          <a:bodyPr wrap="square" rtlCol="0">
            <a:spAutoFit/>
          </a:bodyPr>
          <a:lstStyle/>
          <a:p>
            <a:r>
              <a:rPr lang="en-US" sz="1200" dirty="0"/>
              <a:t>Source: Reid et al. 2016. Critical review of health impacts of wildfire smoke exposure. </a:t>
            </a:r>
            <a:r>
              <a:rPr lang="en-US" sz="1200" i="1" dirty="0"/>
              <a:t>Environmental Health Perspectives</a:t>
            </a:r>
          </a:p>
          <a:p>
            <a:r>
              <a:rPr lang="en-US" sz="1200" dirty="0"/>
              <a:t>Image: National Fire Interagency Fire Center</a:t>
            </a:r>
          </a:p>
        </p:txBody>
      </p:sp>
    </p:spTree>
    <p:extLst>
      <p:ext uri="{BB962C8B-B14F-4D97-AF65-F5344CB8AC3E}">
        <p14:creationId xmlns:p14="http://schemas.microsoft.com/office/powerpoint/2010/main" val="2602239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Exposure assessment difficulties</a:t>
            </a:r>
          </a:p>
        </p:txBody>
      </p:sp>
      <p:sp>
        <p:nvSpPr>
          <p:cNvPr id="3" name="Content Placeholder 2"/>
          <p:cNvSpPr>
            <a:spLocks noGrp="1"/>
          </p:cNvSpPr>
          <p:nvPr>
            <p:ph sz="half" idx="1"/>
          </p:nvPr>
        </p:nvSpPr>
        <p:spPr>
          <a:xfrm>
            <a:off x="217714" y="1825625"/>
            <a:ext cx="4297136" cy="4461964"/>
          </a:xfrm>
        </p:spPr>
        <p:txBody>
          <a:bodyPr>
            <a:normAutofit/>
          </a:bodyPr>
          <a:lstStyle/>
          <a:p>
            <a:r>
              <a:rPr lang="en-US" sz="2000" dirty="0"/>
              <a:t>Sparse air pollutant monitoring network</a:t>
            </a:r>
          </a:p>
          <a:p>
            <a:r>
              <a:rPr lang="en-US" sz="2000" dirty="0"/>
              <a:t>Many PM</a:t>
            </a:r>
            <a:r>
              <a:rPr lang="en-US" sz="2000" baseline="-25000" dirty="0"/>
              <a:t>2.5</a:t>
            </a:r>
            <a:r>
              <a:rPr lang="en-US" sz="2000" dirty="0"/>
              <a:t> monitors only measure every sixth or third day</a:t>
            </a:r>
          </a:p>
          <a:p>
            <a:r>
              <a:rPr lang="en-US" sz="2000" dirty="0"/>
              <a:t>Leads to spatial and temporal averaging of exposure measurements</a:t>
            </a:r>
          </a:p>
          <a:p>
            <a:r>
              <a:rPr lang="en-US" sz="2000" dirty="0"/>
              <a:t>But, smoke plumes migrate quickly, changing exposures over smaller spatial and temporal scales</a:t>
            </a:r>
          </a:p>
        </p:txBody>
      </p:sp>
      <p:sp>
        <p:nvSpPr>
          <p:cNvPr id="5" name="Slide Number Placeholder 4"/>
          <p:cNvSpPr>
            <a:spLocks noGrp="1"/>
          </p:cNvSpPr>
          <p:nvPr>
            <p:ph type="sldNum" sz="quarter" idx="12"/>
          </p:nvPr>
        </p:nvSpPr>
        <p:spPr/>
        <p:txBody>
          <a:bodyPr/>
          <a:lstStyle/>
          <a:p>
            <a:fld id="{6D22F896-40B5-4ADD-8801-0D06FADFA095}" type="slidenum">
              <a:rPr lang="en-US" smtClean="0"/>
              <a:t>4</a:t>
            </a:fld>
            <a:endParaRPr lang="en-US" dirty="0"/>
          </a:p>
        </p:txBody>
      </p:sp>
      <p:pic>
        <p:nvPicPr>
          <p:cNvPr id="10" name="Content Placeholder 6">
            <a:extLst>
              <a:ext uri="{FF2B5EF4-FFF2-40B4-BE49-F238E27FC236}">
                <a16:creationId xmlns:a16="http://schemas.microsoft.com/office/drawing/2014/main" id="{DE85CD14-8AE1-9B4B-B257-F1127FE40F92}"/>
              </a:ext>
            </a:extLst>
          </p:cNvPr>
          <p:cNvPicPr>
            <a:picLocks noGrp="1" noChangeAspect="1"/>
          </p:cNvPicPr>
          <p:nvPr>
            <p:ph sz="half" idx="2"/>
          </p:nvPr>
        </p:nvPicPr>
        <p:blipFill>
          <a:blip r:embed="rId3"/>
          <a:stretch>
            <a:fillRect/>
          </a:stretch>
        </p:blipFill>
        <p:spPr>
          <a:xfrm>
            <a:off x="4711337" y="1999796"/>
            <a:ext cx="4138836" cy="2737667"/>
          </a:xfrm>
          <a:prstGeom prst="rect">
            <a:avLst/>
          </a:prstGeom>
        </p:spPr>
      </p:pic>
      <p:sp>
        <p:nvSpPr>
          <p:cNvPr id="11" name="TextBox 10">
            <a:extLst>
              <a:ext uri="{FF2B5EF4-FFF2-40B4-BE49-F238E27FC236}">
                <a16:creationId xmlns:a16="http://schemas.microsoft.com/office/drawing/2014/main" id="{0FCDD9DE-5E00-D747-8EDB-9C27B95B2DF1}"/>
              </a:ext>
            </a:extLst>
          </p:cNvPr>
          <p:cNvSpPr txBox="1"/>
          <p:nvPr/>
        </p:nvSpPr>
        <p:spPr>
          <a:xfrm>
            <a:off x="17418" y="6575755"/>
            <a:ext cx="8969829" cy="276999"/>
          </a:xfrm>
          <a:prstGeom prst="rect">
            <a:avLst/>
          </a:prstGeom>
          <a:noFill/>
        </p:spPr>
        <p:txBody>
          <a:bodyPr wrap="square" rtlCol="0">
            <a:spAutoFit/>
          </a:bodyPr>
          <a:lstStyle/>
          <a:p>
            <a:r>
              <a:rPr lang="en-US" sz="1200" dirty="0"/>
              <a:t>Image: National Interagency Fire Center, Fox Fire East, Glacier 2000</a:t>
            </a:r>
          </a:p>
        </p:txBody>
      </p:sp>
    </p:spTree>
    <p:extLst>
      <p:ext uri="{BB962C8B-B14F-4D97-AF65-F5344CB8AC3E}">
        <p14:creationId xmlns:p14="http://schemas.microsoft.com/office/powerpoint/2010/main" val="94877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D4F79-8116-BE41-BFC9-2B935D11427A}"/>
              </a:ext>
            </a:extLst>
          </p:cNvPr>
          <p:cNvSpPr>
            <a:spLocks noGrp="1"/>
          </p:cNvSpPr>
          <p:nvPr>
            <p:ph type="title"/>
          </p:nvPr>
        </p:nvSpPr>
        <p:spPr>
          <a:xfrm>
            <a:off x="330931" y="365126"/>
            <a:ext cx="8473441" cy="1325563"/>
          </a:xfrm>
        </p:spPr>
        <p:txBody>
          <a:bodyPr/>
          <a:lstStyle/>
          <a:p>
            <a:r>
              <a:rPr lang="en-US" dirty="0"/>
              <a:t>Previous and Current ML work</a:t>
            </a:r>
          </a:p>
        </p:txBody>
      </p:sp>
      <p:sp>
        <p:nvSpPr>
          <p:cNvPr id="3" name="Content Placeholder 2">
            <a:extLst>
              <a:ext uri="{FF2B5EF4-FFF2-40B4-BE49-F238E27FC236}">
                <a16:creationId xmlns:a16="http://schemas.microsoft.com/office/drawing/2014/main" id="{77893212-3B4E-9544-9D26-C912DBADC6EB}"/>
              </a:ext>
            </a:extLst>
          </p:cNvPr>
          <p:cNvSpPr>
            <a:spLocks noGrp="1"/>
          </p:cNvSpPr>
          <p:nvPr>
            <p:ph idx="1"/>
          </p:nvPr>
        </p:nvSpPr>
        <p:spPr/>
        <p:txBody>
          <a:bodyPr>
            <a:normAutofit fontScale="92500" lnSpcReduction="10000"/>
          </a:bodyPr>
          <a:lstStyle/>
          <a:p>
            <a:r>
              <a:rPr lang="en-US" dirty="0"/>
              <a:t>Colleen Reid modeled Northern CA 2008 wildfire season for her dissertation</a:t>
            </a:r>
          </a:p>
          <a:p>
            <a:pPr lvl="1"/>
            <a:r>
              <a:rPr lang="en-US" sz="1700" dirty="0"/>
              <a:t>Reid et al., Spatiotemporal Prediction of Fine Particulate Matter During the 2008 Northern California Wildfires Using Machine Learning. Environ. Sci. Technol. 2015, 49, 3887−3896</a:t>
            </a:r>
          </a:p>
          <a:p>
            <a:r>
              <a:rPr lang="en-US" dirty="0"/>
              <a:t>Current Project – Scaling up:</a:t>
            </a:r>
          </a:p>
          <a:p>
            <a:pPr lvl="1"/>
            <a:r>
              <a:rPr lang="en-US" dirty="0"/>
              <a:t>Multi-year, 11 western states</a:t>
            </a:r>
          </a:p>
          <a:p>
            <a:pPr lvl="1"/>
            <a:r>
              <a:rPr lang="en-US" dirty="0"/>
              <a:t>Similar modeling (e.g., Di et al., 2016) don’t perform well in western US and fires were left out</a:t>
            </a:r>
          </a:p>
          <a:p>
            <a:pPr lvl="1"/>
            <a:r>
              <a:rPr lang="en-US" dirty="0"/>
              <a:t>More than EPA monitors (Forest Service, TEOM, states, field campaigns, etc.)</a:t>
            </a:r>
          </a:p>
          <a:p>
            <a:pPr lvl="2"/>
            <a:r>
              <a:rPr lang="en-US" dirty="0"/>
              <a:t>❋ If you have PM</a:t>
            </a:r>
            <a:r>
              <a:rPr lang="en-US" baseline="-25000" dirty="0"/>
              <a:t>2.5</a:t>
            </a:r>
            <a:r>
              <a:rPr lang="en-US" dirty="0"/>
              <a:t> monitor data – we would like to include it in our study ❋</a:t>
            </a:r>
          </a:p>
          <a:p>
            <a:pPr lvl="1"/>
            <a:r>
              <a:rPr lang="en-US" dirty="0"/>
              <a:t>Plan to do ensemble of different machine learning algorithms</a:t>
            </a:r>
          </a:p>
          <a:p>
            <a:endParaRPr lang="en-US" dirty="0"/>
          </a:p>
        </p:txBody>
      </p:sp>
      <p:sp>
        <p:nvSpPr>
          <p:cNvPr id="4" name="TextBox 3">
            <a:extLst>
              <a:ext uri="{FF2B5EF4-FFF2-40B4-BE49-F238E27FC236}">
                <a16:creationId xmlns:a16="http://schemas.microsoft.com/office/drawing/2014/main" id="{24C93B3D-BD5D-1543-920B-00E939A89B7D}"/>
              </a:ext>
            </a:extLst>
          </p:cNvPr>
          <p:cNvSpPr txBox="1"/>
          <p:nvPr/>
        </p:nvSpPr>
        <p:spPr>
          <a:xfrm>
            <a:off x="330931" y="6357260"/>
            <a:ext cx="8412475" cy="369332"/>
          </a:xfrm>
          <a:prstGeom prst="rect">
            <a:avLst/>
          </a:prstGeom>
          <a:noFill/>
        </p:spPr>
        <p:txBody>
          <a:bodyPr wrap="square" rtlCol="0">
            <a:spAutoFit/>
          </a:bodyPr>
          <a:lstStyle/>
          <a:p>
            <a:r>
              <a:rPr lang="en-US" dirty="0"/>
              <a:t>Di et al. Environ. Sci. Technol. 2016, 50, 4712−4721</a:t>
            </a:r>
          </a:p>
        </p:txBody>
      </p:sp>
    </p:spTree>
    <p:extLst>
      <p:ext uri="{BB962C8B-B14F-4D97-AF65-F5344CB8AC3E}">
        <p14:creationId xmlns:p14="http://schemas.microsoft.com/office/powerpoint/2010/main" val="17478610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3665" name="Picture 2" descr="Landusecriteriameasurementsregressi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05416" y="1520792"/>
            <a:ext cx="6121798" cy="46235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45091" name="Rectangle 3"/>
          <p:cNvSpPr>
            <a:spLocks noGrp="1" noChangeArrowheads="1"/>
          </p:cNvSpPr>
          <p:nvPr>
            <p:ph type="title"/>
          </p:nvPr>
        </p:nvSpPr>
        <p:spPr/>
        <p:txBody>
          <a:bodyPr>
            <a:normAutofit/>
          </a:bodyPr>
          <a:lstStyle/>
          <a:p>
            <a:pPr eaLnBrk="1" hangingPunct="1"/>
            <a:r>
              <a:rPr lang="en-US" sz="3000" dirty="0"/>
              <a:t>Methods – adapt land use regression modeling with machine learning</a:t>
            </a:r>
          </a:p>
        </p:txBody>
      </p:sp>
      <p:sp>
        <p:nvSpPr>
          <p:cNvPr id="2" name="Slide Number Placeholder 1"/>
          <p:cNvSpPr>
            <a:spLocks noGrp="1"/>
          </p:cNvSpPr>
          <p:nvPr>
            <p:ph type="sldNum" sz="quarter" idx="12"/>
          </p:nvPr>
        </p:nvSpPr>
        <p:spPr/>
        <p:txBody>
          <a:bodyPr/>
          <a:lstStyle/>
          <a:p>
            <a:fld id="{6D22F896-40B5-4ADD-8801-0D06FADFA095}" type="slidenum">
              <a:rPr lang="en-US" smtClean="0"/>
              <a:t>6</a:t>
            </a:fld>
            <a:endParaRPr lang="en-US" dirty="0"/>
          </a:p>
        </p:txBody>
      </p:sp>
      <p:sp>
        <p:nvSpPr>
          <p:cNvPr id="3" name="TextBox 2"/>
          <p:cNvSpPr txBox="1"/>
          <p:nvPr/>
        </p:nvSpPr>
        <p:spPr>
          <a:xfrm>
            <a:off x="116134" y="6562317"/>
            <a:ext cx="2505223" cy="276999"/>
          </a:xfrm>
          <a:prstGeom prst="rect">
            <a:avLst/>
          </a:prstGeom>
          <a:noFill/>
        </p:spPr>
        <p:txBody>
          <a:bodyPr wrap="square" rtlCol="0">
            <a:spAutoFit/>
          </a:bodyPr>
          <a:lstStyle/>
          <a:p>
            <a:r>
              <a:rPr lang="en-US" sz="1200" dirty="0"/>
              <a:t>Image: courtesy of Mike Jerrett</a:t>
            </a:r>
          </a:p>
        </p:txBody>
      </p:sp>
      <p:sp>
        <p:nvSpPr>
          <p:cNvPr id="4" name="TextBox 3"/>
          <p:cNvSpPr txBox="1"/>
          <p:nvPr/>
        </p:nvSpPr>
        <p:spPr>
          <a:xfrm>
            <a:off x="1094599" y="3298845"/>
            <a:ext cx="6948435" cy="1392689"/>
          </a:xfrm>
          <a:prstGeom prst="rect">
            <a:avLst/>
          </a:prstGeom>
          <a:solidFill>
            <a:schemeClr val="bg1"/>
          </a:solidFill>
          <a:ln>
            <a:solidFill>
              <a:schemeClr val="tx1"/>
            </a:solidFill>
          </a:ln>
        </p:spPr>
        <p:txBody>
          <a:bodyPr wrap="square" rtlCol="0">
            <a:spAutoFit/>
          </a:bodyPr>
          <a:lstStyle/>
          <a:p>
            <a:pPr marL="214313" indent="-214313">
              <a:spcBef>
                <a:spcPts val="450"/>
              </a:spcBef>
              <a:buFont typeface="Arial" panose="020B0604020202020204" pitchFamily="34" charset="0"/>
              <a:buChar char="•"/>
            </a:pPr>
            <a:r>
              <a:rPr lang="en-US" dirty="0"/>
              <a:t>Include novel spatiotemporal datasets</a:t>
            </a:r>
          </a:p>
          <a:p>
            <a:pPr marL="214313" indent="-214313">
              <a:spcBef>
                <a:spcPts val="450"/>
              </a:spcBef>
              <a:buFont typeface="Arial" panose="020B0604020202020204" pitchFamily="34" charset="0"/>
              <a:buChar char="•"/>
            </a:pPr>
            <a:r>
              <a:rPr lang="en-US" dirty="0"/>
              <a:t>Apply machine learning methods to</a:t>
            </a:r>
          </a:p>
          <a:p>
            <a:pPr marL="557213" lvl="1" indent="-214313">
              <a:spcBef>
                <a:spcPts val="450"/>
              </a:spcBef>
              <a:buFont typeface="Arial" panose="020B0604020202020204" pitchFamily="34" charset="0"/>
              <a:buChar char="•"/>
            </a:pPr>
            <a:r>
              <a:rPr lang="en-US" dirty="0"/>
              <a:t>Select from a long list of predictor variables</a:t>
            </a:r>
          </a:p>
          <a:p>
            <a:pPr marL="557213" lvl="1" indent="-214313">
              <a:spcBef>
                <a:spcPts val="450"/>
              </a:spcBef>
              <a:buFont typeface="Arial" panose="020B0604020202020204" pitchFamily="34" charset="0"/>
              <a:buChar char="•"/>
            </a:pPr>
            <a:r>
              <a:rPr lang="en-US" dirty="0"/>
              <a:t>Select from a variety of statistical algorithms</a:t>
            </a:r>
          </a:p>
        </p:txBody>
      </p:sp>
    </p:spTree>
    <p:extLst>
      <p:ext uri="{BB962C8B-B14F-4D97-AF65-F5344CB8AC3E}">
        <p14:creationId xmlns:p14="http://schemas.microsoft.com/office/powerpoint/2010/main" val="3061110186"/>
      </p:ext>
    </p:ext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8650" y="304163"/>
            <a:ext cx="7886700" cy="1325563"/>
          </a:xfrm>
        </p:spPr>
        <p:txBody>
          <a:bodyPr>
            <a:normAutofit/>
          </a:bodyPr>
          <a:lstStyle/>
          <a:p>
            <a:r>
              <a:rPr lang="en-US" dirty="0"/>
              <a:t>2008 northern California wildfires</a:t>
            </a:r>
          </a:p>
        </p:txBody>
      </p:sp>
      <p:sp>
        <p:nvSpPr>
          <p:cNvPr id="6" name="Content Placeholder 5"/>
          <p:cNvSpPr>
            <a:spLocks noGrp="1"/>
          </p:cNvSpPr>
          <p:nvPr>
            <p:ph sz="half" idx="1"/>
          </p:nvPr>
        </p:nvSpPr>
        <p:spPr/>
        <p:txBody>
          <a:bodyPr>
            <a:normAutofit/>
          </a:bodyPr>
          <a:lstStyle/>
          <a:p>
            <a:r>
              <a:rPr lang="en-US" sz="1800" dirty="0"/>
              <a:t>Lightning storm on June 20-21, 2008</a:t>
            </a:r>
          </a:p>
          <a:p>
            <a:r>
              <a:rPr lang="en-US" sz="1800" dirty="0"/>
              <a:t>Over 6000 lightning strikes</a:t>
            </a:r>
          </a:p>
          <a:p>
            <a:r>
              <a:rPr lang="en-US" sz="1800" dirty="0"/>
              <a:t>Thousands of fires</a:t>
            </a:r>
          </a:p>
          <a:p>
            <a:r>
              <a:rPr lang="en-US" sz="1800" dirty="0"/>
              <a:t>Smoke covered large population areas for weeks (est. 10-12 million people exposed)</a:t>
            </a:r>
          </a:p>
          <a:p>
            <a:r>
              <a:rPr lang="en-US" sz="1800" dirty="0"/>
              <a:t>Potential for adverse health effects on large population </a:t>
            </a:r>
          </a:p>
        </p:txBody>
      </p:sp>
      <p:pic>
        <p:nvPicPr>
          <p:cNvPr id="8" name="Content Placeholder 6" descr="C:\Dissertation\Hosp&amp;ED Analysis - Chapter 4\StudyArea.tif"/>
          <p:cNvPicPr>
            <a:picLocks noGrp="1"/>
          </p:cNvPicPr>
          <p:nvPr>
            <p:ph sz="half" idx="2"/>
          </p:nvPr>
        </p:nvPicPr>
        <p:blipFill rotWithShape="1">
          <a:blip r:embed="rId3" cstate="print">
            <a:extLst>
              <a:ext uri="{28A0092B-C50C-407E-A947-70E740481C1C}">
                <a14:useLocalDpi xmlns:a14="http://schemas.microsoft.com/office/drawing/2010/main" val="0"/>
              </a:ext>
            </a:extLst>
          </a:blip>
          <a:stretch/>
        </p:blipFill>
        <p:spPr bwMode="auto">
          <a:xfrm>
            <a:off x="4892248" y="1825625"/>
            <a:ext cx="3360004" cy="4351338"/>
          </a:xfrm>
          <a:prstGeom prst="rect">
            <a:avLst/>
          </a:prstGeom>
          <a:noFill/>
          <a:ln>
            <a:noFill/>
          </a:ln>
          <a:extLst>
            <a:ext uri="{53640926-AAD7-44d8-BBD7-CCE9431645EC}">
              <a14:shadowObscured xmlns:a14="http://schemas.microsoft.com/office/drawing/2010/main" xmlns=""/>
            </a:ext>
          </a:extLst>
        </p:spPr>
      </p:pic>
      <p:sp>
        <p:nvSpPr>
          <p:cNvPr id="2" name="Slide Number Placeholder 1"/>
          <p:cNvSpPr>
            <a:spLocks noGrp="1"/>
          </p:cNvSpPr>
          <p:nvPr>
            <p:ph type="sldNum" sz="quarter" idx="12"/>
          </p:nvPr>
        </p:nvSpPr>
        <p:spPr/>
        <p:txBody>
          <a:bodyPr/>
          <a:lstStyle/>
          <a:p>
            <a:fld id="{6D22F896-40B5-4ADD-8801-0D06FADFA095}" type="slidenum">
              <a:rPr lang="en-US" smtClean="0"/>
              <a:t>7</a:t>
            </a:fld>
            <a:endParaRPr lang="en-US" dirty="0"/>
          </a:p>
        </p:txBody>
      </p:sp>
      <p:pic>
        <p:nvPicPr>
          <p:cNvPr id="5" name="Picture 2" descr="http://w3.calema.ca.gov/WebPage/oeswebsite.nsf/ClientOESFileLibrary/Fire%20Season%20-%20All/$file/Fires627am.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01144" y="1512888"/>
            <a:ext cx="3742212" cy="4843463"/>
          </a:xfrm>
          <a:prstGeom prst="rect">
            <a:avLst/>
          </a:prstGeom>
          <a:noFill/>
          <a:extLst>
            <a:ext uri="{909E8E84-426E-40dd-AFC4-6F175D3DCCD1}">
              <a14:hiddenFill xmlns:a14="http://schemas.microsoft.com/office/drawing/2010/main" xmlns="">
                <a:solidFill>
                  <a:srgbClr val="FFFFFF"/>
                </a:solidFill>
              </a14:hiddenFill>
            </a:ext>
          </a:extLst>
        </p:spPr>
      </p:pic>
      <p:sp>
        <p:nvSpPr>
          <p:cNvPr id="7" name="TextBox 6">
            <a:extLst>
              <a:ext uri="{FF2B5EF4-FFF2-40B4-BE49-F238E27FC236}">
                <a16:creationId xmlns:a16="http://schemas.microsoft.com/office/drawing/2014/main" id="{8849E21C-D431-6A49-B9F4-FC337EF770B4}"/>
              </a:ext>
            </a:extLst>
          </p:cNvPr>
          <p:cNvSpPr txBox="1"/>
          <p:nvPr/>
        </p:nvSpPr>
        <p:spPr>
          <a:xfrm>
            <a:off x="17418" y="6392871"/>
            <a:ext cx="8969829" cy="461665"/>
          </a:xfrm>
          <a:prstGeom prst="rect">
            <a:avLst/>
          </a:prstGeom>
          <a:noFill/>
        </p:spPr>
        <p:txBody>
          <a:bodyPr wrap="square" rtlCol="0">
            <a:spAutoFit/>
          </a:bodyPr>
          <a:lstStyle/>
          <a:p>
            <a:r>
              <a:rPr lang="en-US" sz="1200" dirty="0"/>
              <a:t>Reid et al., Spatiotemporal Prediction of Fine Particulate Matter During the 2008 Northern California Wildfires Using Machine Learning</a:t>
            </a:r>
          </a:p>
          <a:p>
            <a:r>
              <a:rPr lang="en-US" sz="1200" dirty="0"/>
              <a:t>Environ. Sci. Technol. 2015, 49, 3887−3896</a:t>
            </a:r>
          </a:p>
        </p:txBody>
      </p:sp>
    </p:spTree>
    <p:extLst>
      <p:ext uri="{BB962C8B-B14F-4D97-AF65-F5344CB8AC3E}">
        <p14:creationId xmlns:p14="http://schemas.microsoft.com/office/powerpoint/2010/main" val="2243971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2738E41-86E6-CC49-984B-01079A23738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11381" b="20961"/>
          <a:stretch/>
        </p:blipFill>
        <p:spPr>
          <a:xfrm>
            <a:off x="164710" y="600503"/>
            <a:ext cx="8782979" cy="5483413"/>
          </a:xfrm>
          <a:solidFill>
            <a:schemeClr val="tx1"/>
          </a:solidFill>
        </p:spPr>
      </p:pic>
      <p:sp>
        <p:nvSpPr>
          <p:cNvPr id="2" name="TextBox 1">
            <a:extLst>
              <a:ext uri="{FF2B5EF4-FFF2-40B4-BE49-F238E27FC236}">
                <a16:creationId xmlns:a16="http://schemas.microsoft.com/office/drawing/2014/main" id="{BA878108-591E-9644-B5DD-AED1FE219CE2}"/>
              </a:ext>
            </a:extLst>
          </p:cNvPr>
          <p:cNvSpPr txBox="1"/>
          <p:nvPr/>
        </p:nvSpPr>
        <p:spPr>
          <a:xfrm>
            <a:off x="110389" y="3298179"/>
            <a:ext cx="1736518" cy="2539157"/>
          </a:xfrm>
          <a:prstGeom prst="rect">
            <a:avLst/>
          </a:prstGeom>
          <a:noFill/>
        </p:spPr>
        <p:txBody>
          <a:bodyPr wrap="square" rtlCol="0">
            <a:spAutoFit/>
          </a:bodyPr>
          <a:lstStyle/>
          <a:p>
            <a:pPr algn="r"/>
            <a:r>
              <a:rPr lang="en-US" sz="1400" dirty="0">
                <a:solidFill>
                  <a:schemeClr val="bg1"/>
                </a:solidFill>
              </a:rPr>
              <a:t># locations </a:t>
            </a:r>
          </a:p>
          <a:p>
            <a:pPr algn="r"/>
            <a:r>
              <a:rPr lang="en-US" sz="1400" dirty="0">
                <a:solidFill>
                  <a:schemeClr val="bg1"/>
                </a:solidFill>
              </a:rPr>
              <a:t>(with lots of overlap)</a:t>
            </a:r>
          </a:p>
          <a:p>
            <a:pPr algn="r"/>
            <a:r>
              <a:rPr lang="en-US" sz="1400" dirty="0">
                <a:solidFill>
                  <a:schemeClr val="bg1"/>
                </a:solidFill>
              </a:rPr>
              <a:t>587</a:t>
            </a:r>
          </a:p>
          <a:p>
            <a:pPr algn="r"/>
            <a:r>
              <a:rPr lang="en-US" sz="1400" dirty="0">
                <a:solidFill>
                  <a:schemeClr val="bg1"/>
                </a:solidFill>
              </a:rPr>
              <a:t>3439</a:t>
            </a:r>
          </a:p>
          <a:p>
            <a:pPr algn="r"/>
            <a:r>
              <a:rPr lang="en-US" sz="1400" dirty="0">
                <a:solidFill>
                  <a:schemeClr val="bg1"/>
                </a:solidFill>
              </a:rPr>
              <a:t>9</a:t>
            </a:r>
          </a:p>
          <a:p>
            <a:pPr algn="r">
              <a:spcAft>
                <a:spcPts val="300"/>
              </a:spcAft>
            </a:pPr>
            <a:r>
              <a:rPr lang="en-US" sz="1400" dirty="0">
                <a:solidFill>
                  <a:schemeClr val="bg1"/>
                </a:solidFill>
              </a:rPr>
              <a:t>7</a:t>
            </a:r>
          </a:p>
          <a:p>
            <a:pPr algn="r"/>
            <a:r>
              <a:rPr lang="en-US" sz="1400" dirty="0">
                <a:solidFill>
                  <a:schemeClr val="bg1"/>
                </a:solidFill>
              </a:rPr>
              <a:t>95</a:t>
            </a:r>
          </a:p>
          <a:p>
            <a:pPr algn="r"/>
            <a:r>
              <a:rPr lang="en-US" sz="1400" dirty="0">
                <a:solidFill>
                  <a:schemeClr val="bg1"/>
                </a:solidFill>
              </a:rPr>
              <a:t>95</a:t>
            </a:r>
          </a:p>
          <a:p>
            <a:pPr algn="r">
              <a:spcAft>
                <a:spcPts val="300"/>
              </a:spcAft>
            </a:pPr>
            <a:r>
              <a:rPr lang="en-US" sz="1400" dirty="0">
                <a:solidFill>
                  <a:schemeClr val="bg1"/>
                </a:solidFill>
              </a:rPr>
              <a:t>91</a:t>
            </a:r>
          </a:p>
          <a:p>
            <a:pPr algn="r"/>
            <a:r>
              <a:rPr lang="en-US" sz="1400" dirty="0">
                <a:solidFill>
                  <a:schemeClr val="bg1"/>
                </a:solidFill>
              </a:rPr>
              <a:t>190</a:t>
            </a:r>
          </a:p>
          <a:p>
            <a:pPr algn="r"/>
            <a:r>
              <a:rPr lang="en-US" sz="1400" dirty="0">
                <a:solidFill>
                  <a:schemeClr val="bg1"/>
                </a:solidFill>
              </a:rPr>
              <a:t>3</a:t>
            </a:r>
          </a:p>
        </p:txBody>
      </p:sp>
    </p:spTree>
    <p:extLst>
      <p:ext uri="{BB962C8B-B14F-4D97-AF65-F5344CB8AC3E}">
        <p14:creationId xmlns:p14="http://schemas.microsoft.com/office/powerpoint/2010/main" val="2913987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B025E2-3E7F-5948-B85F-7C8E7FCE9672}"/>
              </a:ext>
            </a:extLst>
          </p:cNvPr>
          <p:cNvSpPr>
            <a:spLocks noGrp="1"/>
          </p:cNvSpPr>
          <p:nvPr>
            <p:ph type="title"/>
          </p:nvPr>
        </p:nvSpPr>
        <p:spPr/>
        <p:txBody>
          <a:bodyPr/>
          <a:lstStyle/>
          <a:p>
            <a:endParaRPr lang="en-US"/>
          </a:p>
        </p:txBody>
      </p:sp>
      <p:graphicFrame>
        <p:nvGraphicFramePr>
          <p:cNvPr id="7" name="Content Placeholder 6">
            <a:extLst>
              <a:ext uri="{FF2B5EF4-FFF2-40B4-BE49-F238E27FC236}">
                <a16:creationId xmlns:a16="http://schemas.microsoft.com/office/drawing/2014/main" id="{FF0389C5-5D67-DF44-907B-1DE473410415}"/>
              </a:ext>
            </a:extLst>
          </p:cNvPr>
          <p:cNvGraphicFramePr>
            <a:graphicFrameLocks noGrp="1"/>
          </p:cNvGraphicFramePr>
          <p:nvPr>
            <p:ph idx="1"/>
            <p:extLst>
              <p:ext uri="{D42A27DB-BD31-4B8C-83A1-F6EECF244321}">
                <p14:modId xmlns:p14="http://schemas.microsoft.com/office/powerpoint/2010/main" val="3904581853"/>
              </p:ext>
            </p:extLst>
          </p:nvPr>
        </p:nvGraphicFramePr>
        <p:xfrm>
          <a:off x="54864" y="118238"/>
          <a:ext cx="9026271" cy="6575170"/>
        </p:xfrm>
        <a:graphic>
          <a:graphicData uri="http://schemas.openxmlformats.org/drawingml/2006/table">
            <a:tbl>
              <a:tblPr firstRow="1" bandRow="1">
                <a:tableStyleId>{5C22544A-7EE6-4342-B048-85BDC9FD1C3A}</a:tableStyleId>
              </a:tblPr>
              <a:tblGrid>
                <a:gridCol w="1920240">
                  <a:extLst>
                    <a:ext uri="{9D8B030D-6E8A-4147-A177-3AD203B41FA5}">
                      <a16:colId xmlns:a16="http://schemas.microsoft.com/office/drawing/2014/main" val="3974759445"/>
                    </a:ext>
                  </a:extLst>
                </a:gridCol>
                <a:gridCol w="3346704">
                  <a:extLst>
                    <a:ext uri="{9D8B030D-6E8A-4147-A177-3AD203B41FA5}">
                      <a16:colId xmlns:a16="http://schemas.microsoft.com/office/drawing/2014/main" val="622792419"/>
                    </a:ext>
                  </a:extLst>
                </a:gridCol>
                <a:gridCol w="1372743">
                  <a:extLst>
                    <a:ext uri="{9D8B030D-6E8A-4147-A177-3AD203B41FA5}">
                      <a16:colId xmlns:a16="http://schemas.microsoft.com/office/drawing/2014/main" val="2036898286"/>
                    </a:ext>
                  </a:extLst>
                </a:gridCol>
                <a:gridCol w="996696">
                  <a:extLst>
                    <a:ext uri="{9D8B030D-6E8A-4147-A177-3AD203B41FA5}">
                      <a16:colId xmlns:a16="http://schemas.microsoft.com/office/drawing/2014/main" val="2740981725"/>
                    </a:ext>
                  </a:extLst>
                </a:gridCol>
                <a:gridCol w="1389888">
                  <a:extLst>
                    <a:ext uri="{9D8B030D-6E8A-4147-A177-3AD203B41FA5}">
                      <a16:colId xmlns:a16="http://schemas.microsoft.com/office/drawing/2014/main" val="758946309"/>
                    </a:ext>
                  </a:extLst>
                </a:gridCol>
              </a:tblGrid>
              <a:tr h="99568">
                <a:tc>
                  <a:txBody>
                    <a:bodyPr/>
                    <a:lstStyle/>
                    <a:p>
                      <a:pPr rtl="0" fontAlgn="b"/>
                      <a:r>
                        <a:rPr lang="en-US" sz="1200" dirty="0">
                          <a:effectLst/>
                        </a:rPr>
                        <a:t>Variables</a:t>
                      </a:r>
                    </a:p>
                  </a:txBody>
                  <a:tcPr marL="28575" marR="28575" marT="19050" marB="19050" anchor="b">
                    <a:solidFill>
                      <a:schemeClr val="accent3"/>
                    </a:solidFill>
                  </a:tcPr>
                </a:tc>
                <a:tc>
                  <a:txBody>
                    <a:bodyPr/>
                    <a:lstStyle/>
                    <a:p>
                      <a:pPr rtl="0" fontAlgn="b"/>
                      <a:r>
                        <a:rPr lang="en-US" sz="1200" dirty="0">
                          <a:effectLst/>
                        </a:rPr>
                        <a:t>Data Source</a:t>
                      </a:r>
                    </a:p>
                  </a:txBody>
                  <a:tcPr marL="28575" marR="28575" marT="19050" marB="19050" anchor="b">
                    <a:solidFill>
                      <a:schemeClr val="accent3"/>
                    </a:solidFill>
                  </a:tcPr>
                </a:tc>
                <a:tc>
                  <a:txBody>
                    <a:bodyPr/>
                    <a:lstStyle/>
                    <a:p>
                      <a:pPr rtl="0" fontAlgn="b"/>
                      <a:r>
                        <a:rPr lang="en-US" sz="1200" dirty="0">
                          <a:effectLst/>
                        </a:rPr>
                        <a:t>Temporal Resolution</a:t>
                      </a:r>
                    </a:p>
                  </a:txBody>
                  <a:tcPr marL="28575" marR="28575" marT="19050" marB="19050" anchor="b">
                    <a:solidFill>
                      <a:schemeClr val="accent3"/>
                    </a:solidFill>
                  </a:tcPr>
                </a:tc>
                <a:tc>
                  <a:txBody>
                    <a:bodyPr/>
                    <a:lstStyle/>
                    <a:p>
                      <a:pPr rtl="0" fontAlgn="b"/>
                      <a:r>
                        <a:rPr lang="en-US" sz="1200" dirty="0">
                          <a:effectLst/>
                        </a:rPr>
                        <a:t>Spatial Resolution</a:t>
                      </a:r>
                    </a:p>
                  </a:txBody>
                  <a:tcPr marL="28575" marR="28575" marT="19050" marB="19050" anchor="b">
                    <a:solidFill>
                      <a:schemeClr val="accent3"/>
                    </a:solidFill>
                  </a:tcPr>
                </a:tc>
                <a:tc>
                  <a:txBody>
                    <a:bodyPr/>
                    <a:lstStyle/>
                    <a:p>
                      <a:pPr rtl="0" fontAlgn="b"/>
                      <a:r>
                        <a:rPr lang="en-US" sz="1200" dirty="0">
                          <a:effectLst/>
                        </a:rPr>
                        <a:t>Buffer Size</a:t>
                      </a:r>
                    </a:p>
                  </a:txBody>
                  <a:tcPr marL="28575" marR="28575" marT="19050" marB="19050" anchor="b">
                    <a:solidFill>
                      <a:schemeClr val="accent3"/>
                    </a:solidFill>
                  </a:tcPr>
                </a:tc>
                <a:extLst>
                  <a:ext uri="{0D108BD9-81ED-4DB2-BD59-A6C34878D82A}">
                    <a16:rowId xmlns:a16="http://schemas.microsoft.com/office/drawing/2014/main" val="3080657254"/>
                  </a:ext>
                </a:extLst>
              </a:tr>
              <a:tr h="223520">
                <a:tc>
                  <a:txBody>
                    <a:bodyPr/>
                    <a:lstStyle/>
                    <a:p>
                      <a:pPr rtl="0" fontAlgn="b"/>
                      <a:r>
                        <a:rPr lang="en-US" sz="1200" dirty="0">
                          <a:effectLst/>
                        </a:rPr>
                        <a:t>Dependent Variable</a:t>
                      </a: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extLst>
                  <a:ext uri="{0D108BD9-81ED-4DB2-BD59-A6C34878D82A}">
                    <a16:rowId xmlns:a16="http://schemas.microsoft.com/office/drawing/2014/main" val="4164976587"/>
                  </a:ext>
                </a:extLst>
              </a:tr>
              <a:tr h="370840">
                <a:tc>
                  <a:txBody>
                    <a:bodyPr/>
                    <a:lstStyle/>
                    <a:p>
                      <a:pPr rtl="0" fontAlgn="b"/>
                      <a:r>
                        <a:rPr lang="en-US" sz="1200" i="0" dirty="0">
                          <a:effectLst/>
                          <a:latin typeface="Arial" panose="020B0604020202020204" pitchFamily="34" charset="0"/>
                        </a:rPr>
                        <a:t>PM2.5 from monitoring stations</a:t>
                      </a:r>
                      <a:endParaRPr lang="en-US" sz="1200" dirty="0">
                        <a:effectLst/>
                      </a:endParaRPr>
                    </a:p>
                  </a:txBody>
                  <a:tcPr marL="28575" marR="28575" marT="19050" marB="19050" anchor="b">
                    <a:solidFill>
                      <a:schemeClr val="accent3">
                        <a:lumMod val="20000"/>
                        <a:lumOff val="80000"/>
                      </a:schemeClr>
                    </a:solidFill>
                  </a:tcPr>
                </a:tc>
                <a:tc>
                  <a:txBody>
                    <a:bodyPr/>
                    <a:lstStyle/>
                    <a:p>
                      <a:pPr rtl="0" fontAlgn="b"/>
                      <a:r>
                        <a:rPr lang="en-US" sz="1200" dirty="0">
                          <a:effectLst/>
                        </a:rPr>
                        <a:t>US EPA, states</a:t>
                      </a:r>
                      <a:br>
                        <a:rPr lang="en-US" sz="1200" dirty="0">
                          <a:effectLst/>
                        </a:rPr>
                      </a:br>
                      <a:r>
                        <a:rPr lang="en-US" sz="1200" dirty="0">
                          <a:effectLst/>
                        </a:rPr>
                        <a:t>Federal Land Manager Environmental Database, Fire Cache Smoke Monitor Archive, IMPROVE Network, academic research groups</a:t>
                      </a:r>
                    </a:p>
                  </a:txBody>
                  <a:tcPr marL="28575" marR="28575" marT="19050" marB="19050" anchor="b">
                    <a:solidFill>
                      <a:schemeClr val="accent3">
                        <a:lumMod val="20000"/>
                        <a:lumOff val="80000"/>
                      </a:schemeClr>
                    </a:solidFill>
                  </a:tcPr>
                </a:tc>
                <a:tc>
                  <a:txBody>
                    <a:bodyPr/>
                    <a:lstStyle/>
                    <a:p>
                      <a:pPr rtl="0" fontAlgn="b"/>
                      <a:r>
                        <a:rPr lang="en-US" sz="1200" dirty="0">
                          <a:effectLst/>
                        </a:rPr>
                        <a:t>Daily or hourly</a:t>
                      </a:r>
                    </a:p>
                  </a:txBody>
                  <a:tcPr marL="28575" marR="28575" marT="19050" marB="19050" anchor="b">
                    <a:solidFill>
                      <a:schemeClr val="accent3">
                        <a:lumMod val="20000"/>
                        <a:lumOff val="80000"/>
                      </a:schemeClr>
                    </a:solidFill>
                  </a:tcPr>
                </a:tc>
                <a:tc>
                  <a:txBody>
                    <a:bodyPr/>
                    <a:lstStyle/>
                    <a:p>
                      <a:pPr rtl="0" fontAlgn="b"/>
                      <a:r>
                        <a:rPr lang="en-US" sz="1200" dirty="0">
                          <a:effectLst/>
                        </a:rPr>
                        <a:t>point</a:t>
                      </a: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3099613557"/>
                  </a:ext>
                </a:extLst>
              </a:tr>
              <a:tr h="227076">
                <a:tc>
                  <a:txBody>
                    <a:bodyPr/>
                    <a:lstStyle/>
                    <a:p>
                      <a:pPr rtl="0" fontAlgn="b"/>
                      <a:r>
                        <a:rPr lang="en-US" sz="1200" dirty="0">
                          <a:effectLst/>
                        </a:rPr>
                        <a:t>Spatiotemporal Variables</a:t>
                      </a: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extLst>
                  <a:ext uri="{0D108BD9-81ED-4DB2-BD59-A6C34878D82A}">
                    <a16:rowId xmlns:a16="http://schemas.microsoft.com/office/drawing/2014/main" val="2671475511"/>
                  </a:ext>
                </a:extLst>
              </a:tr>
              <a:tr h="370840">
                <a:tc>
                  <a:txBody>
                    <a:bodyPr/>
                    <a:lstStyle/>
                    <a:p>
                      <a:pPr rtl="0" fontAlgn="b"/>
                      <a:r>
                        <a:rPr lang="en-US" sz="1200" dirty="0">
                          <a:effectLst/>
                        </a:rPr>
                        <a:t>GOES Aerosol and Smoke Product (GASP) AOD</a:t>
                      </a:r>
                    </a:p>
                  </a:txBody>
                  <a:tcPr marL="28575" marR="28575" marT="19050" marB="19050" anchor="b">
                    <a:solidFill>
                      <a:schemeClr val="accent3">
                        <a:lumMod val="20000"/>
                        <a:lumOff val="80000"/>
                      </a:schemeClr>
                    </a:solidFill>
                  </a:tcPr>
                </a:tc>
                <a:tc>
                  <a:txBody>
                    <a:bodyPr/>
                    <a:lstStyle/>
                    <a:p>
                      <a:pPr rtl="0" fontAlgn="b"/>
                      <a:r>
                        <a:rPr lang="en-US" sz="1200" dirty="0">
                          <a:effectLst/>
                        </a:rPr>
                        <a:t>NOAA</a:t>
                      </a:r>
                    </a:p>
                  </a:txBody>
                  <a:tcPr marL="28575" marR="28575" marT="19050" marB="19050" anchor="b">
                    <a:solidFill>
                      <a:schemeClr val="accent3">
                        <a:lumMod val="20000"/>
                        <a:lumOff val="80000"/>
                      </a:schemeClr>
                    </a:solidFill>
                  </a:tcPr>
                </a:tc>
                <a:tc>
                  <a:txBody>
                    <a:bodyPr/>
                    <a:lstStyle/>
                    <a:p>
                      <a:pPr rtl="0" fontAlgn="b"/>
                      <a:r>
                        <a:rPr lang="en-US" sz="1200" dirty="0">
                          <a:effectLst/>
                        </a:rPr>
                        <a:t>Hourly</a:t>
                      </a:r>
                    </a:p>
                  </a:txBody>
                  <a:tcPr marL="28575" marR="28575" marT="19050" marB="19050" anchor="b">
                    <a:solidFill>
                      <a:schemeClr val="accent3">
                        <a:lumMod val="20000"/>
                        <a:lumOff val="80000"/>
                      </a:schemeClr>
                    </a:solidFill>
                  </a:tcPr>
                </a:tc>
                <a:tc>
                  <a:txBody>
                    <a:bodyPr/>
                    <a:lstStyle/>
                    <a:p>
                      <a:pPr rtl="0" fontAlgn="b"/>
                      <a:r>
                        <a:rPr lang="en-US" sz="1200" dirty="0">
                          <a:effectLst/>
                        </a:rPr>
                        <a:t>4 km</a:t>
                      </a:r>
                    </a:p>
                  </a:txBody>
                  <a:tcPr marL="28575" marR="28575" marT="19050" marB="19050" anchor="b">
                    <a:solidFill>
                      <a:schemeClr val="accent3">
                        <a:lumMod val="20000"/>
                        <a:lumOff val="80000"/>
                      </a:schemeClr>
                    </a:solidFill>
                  </a:tcPr>
                </a:tc>
                <a:tc>
                  <a:txBody>
                    <a:bodyPr/>
                    <a:lstStyle/>
                    <a:p>
                      <a:pPr rtl="0" fontAlgn="b"/>
                      <a:endParaRPr lang="en-US" sz="120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3516739270"/>
                  </a:ext>
                </a:extLst>
              </a:tr>
              <a:tr h="370840">
                <a:tc>
                  <a:txBody>
                    <a:bodyPr/>
                    <a:lstStyle/>
                    <a:p>
                      <a:pPr rtl="0" fontAlgn="b"/>
                      <a:r>
                        <a:rPr lang="en-US" sz="1200" b="0" dirty="0">
                          <a:solidFill>
                            <a:srgbClr val="000000"/>
                          </a:solidFill>
                          <a:effectLst/>
                          <a:latin typeface="Arial" panose="020B0604020202020204" pitchFamily="34" charset="0"/>
                        </a:rPr>
                        <a:t>Multi-Angle Implementation of Atmospheric Correction (MAIAC) AOD</a:t>
                      </a:r>
                    </a:p>
                  </a:txBody>
                  <a:tcPr marL="28575" marR="28575" marT="19050" marB="19050" anchor="b">
                    <a:solidFill>
                      <a:schemeClr val="accent3">
                        <a:lumMod val="20000"/>
                        <a:lumOff val="80000"/>
                      </a:schemeClr>
                    </a:solidFill>
                  </a:tcPr>
                </a:tc>
                <a:tc>
                  <a:txBody>
                    <a:bodyPr/>
                    <a:lstStyle/>
                    <a:p>
                      <a:pPr rtl="0" fontAlgn="b"/>
                      <a:r>
                        <a:rPr lang="en-US" sz="1200" dirty="0">
                          <a:effectLst/>
                        </a:rPr>
                        <a:t>NASA</a:t>
                      </a:r>
                    </a:p>
                  </a:txBody>
                  <a:tcPr marL="28575" marR="28575" marT="19050" marB="19050" anchor="b">
                    <a:solidFill>
                      <a:schemeClr val="accent3">
                        <a:lumMod val="20000"/>
                        <a:lumOff val="80000"/>
                      </a:schemeClr>
                    </a:solidFill>
                  </a:tcPr>
                </a:tc>
                <a:tc>
                  <a:txBody>
                    <a:bodyPr/>
                    <a:lstStyle/>
                    <a:p>
                      <a:pPr rtl="0" fontAlgn="b"/>
                      <a:r>
                        <a:rPr lang="en-US" sz="1200" dirty="0">
                          <a:effectLst/>
                        </a:rPr>
                        <a:t>Daily </a:t>
                      </a:r>
                    </a:p>
                  </a:txBody>
                  <a:tcPr marL="28575" marR="28575" marT="19050" marB="19050" anchor="b">
                    <a:solidFill>
                      <a:schemeClr val="accent3">
                        <a:lumMod val="20000"/>
                        <a:lumOff val="80000"/>
                      </a:schemeClr>
                    </a:solidFill>
                  </a:tcPr>
                </a:tc>
                <a:tc>
                  <a:txBody>
                    <a:bodyPr/>
                    <a:lstStyle/>
                    <a:p>
                      <a:pPr rtl="0" fontAlgn="b"/>
                      <a:r>
                        <a:rPr lang="en-US" sz="1200">
                          <a:effectLst/>
                        </a:rPr>
                        <a:t>1 km</a:t>
                      </a:r>
                    </a:p>
                  </a:txBody>
                  <a:tcPr marL="28575" marR="28575" marT="19050" marB="19050" anchor="b">
                    <a:solidFill>
                      <a:schemeClr val="accent3">
                        <a:lumMod val="20000"/>
                        <a:lumOff val="80000"/>
                      </a:schemeClr>
                    </a:solidFill>
                  </a:tcPr>
                </a:tc>
                <a:tc>
                  <a:txBody>
                    <a:bodyPr/>
                    <a:lstStyle/>
                    <a:p>
                      <a:pPr rtl="0" fontAlgn="b"/>
                      <a:endParaRPr lang="en-US" sz="120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3829256686"/>
                  </a:ext>
                </a:extLst>
              </a:tr>
              <a:tr h="241934">
                <a:tc>
                  <a:txBody>
                    <a:bodyPr/>
                    <a:lstStyle/>
                    <a:p>
                      <a:pPr rtl="0" fontAlgn="b"/>
                      <a:r>
                        <a:rPr lang="en-US" sz="1200">
                          <a:effectLst/>
                        </a:rPr>
                        <a:t>MODIS Active Fire Detection</a:t>
                      </a:r>
                    </a:p>
                  </a:txBody>
                  <a:tcPr marL="28575" marR="28575" marT="19050" marB="19050" anchor="b">
                    <a:solidFill>
                      <a:schemeClr val="accent3">
                        <a:lumMod val="20000"/>
                        <a:lumOff val="80000"/>
                      </a:schemeClr>
                    </a:solidFill>
                  </a:tcPr>
                </a:tc>
                <a:tc>
                  <a:txBody>
                    <a:bodyPr/>
                    <a:lstStyle/>
                    <a:p>
                      <a:pPr rtl="0" fontAlgn="b"/>
                      <a:r>
                        <a:rPr lang="en-US" sz="1200" dirty="0">
                          <a:effectLst/>
                        </a:rPr>
                        <a:t>NASA</a:t>
                      </a:r>
                    </a:p>
                  </a:txBody>
                  <a:tcPr marL="28575" marR="28575" marT="19050" marB="19050" anchor="b">
                    <a:solidFill>
                      <a:schemeClr val="accent3">
                        <a:lumMod val="20000"/>
                        <a:lumOff val="80000"/>
                      </a:schemeClr>
                    </a:solidFill>
                  </a:tcPr>
                </a:tc>
                <a:tc>
                  <a:txBody>
                    <a:bodyPr/>
                    <a:lstStyle/>
                    <a:p>
                      <a:pPr rtl="0" fontAlgn="b"/>
                      <a:r>
                        <a:rPr lang="en-US" sz="1200" dirty="0">
                          <a:effectLst/>
                        </a:rPr>
                        <a:t>Daily </a:t>
                      </a:r>
                    </a:p>
                  </a:txBody>
                  <a:tcPr marL="28575" marR="28575" marT="19050" marB="19050" anchor="b">
                    <a:solidFill>
                      <a:schemeClr val="accent3">
                        <a:lumMod val="20000"/>
                        <a:lumOff val="80000"/>
                      </a:schemeClr>
                    </a:solidFill>
                  </a:tcPr>
                </a:tc>
                <a:tc>
                  <a:txBody>
                    <a:bodyPr/>
                    <a:lstStyle/>
                    <a:p>
                      <a:pPr rtl="0" fontAlgn="b"/>
                      <a:r>
                        <a:rPr lang="en-US" sz="1200">
                          <a:effectLst/>
                        </a:rPr>
                        <a:t>1 km</a:t>
                      </a:r>
                    </a:p>
                  </a:txBody>
                  <a:tcPr marL="28575" marR="28575" marT="19050" marB="19050" anchor="b">
                    <a:solidFill>
                      <a:schemeClr val="accent3">
                        <a:lumMod val="20000"/>
                        <a:lumOff val="80000"/>
                      </a:schemeClr>
                    </a:solidFill>
                  </a:tcPr>
                </a:tc>
                <a:tc>
                  <a:txBody>
                    <a:bodyPr/>
                    <a:lstStyle/>
                    <a:p>
                      <a:pPr rtl="0" fontAlgn="b"/>
                      <a:endParaRPr lang="en-US" sz="120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300827999"/>
                  </a:ext>
                </a:extLst>
              </a:tr>
              <a:tr h="228600">
                <a:tc>
                  <a:txBody>
                    <a:bodyPr/>
                    <a:lstStyle/>
                    <a:p>
                      <a:pPr rtl="0" fontAlgn="b"/>
                      <a:r>
                        <a:rPr lang="en-US" sz="1200">
                          <a:effectLst/>
                        </a:rPr>
                        <a:t>VIIRS Fire Occurence</a:t>
                      </a:r>
                    </a:p>
                  </a:txBody>
                  <a:tcPr marL="28575" marR="28575" marT="19050" marB="19050" anchor="b">
                    <a:solidFill>
                      <a:schemeClr val="accent3">
                        <a:lumMod val="20000"/>
                        <a:lumOff val="80000"/>
                      </a:schemeClr>
                    </a:solidFill>
                  </a:tcPr>
                </a:tc>
                <a:tc>
                  <a:txBody>
                    <a:bodyPr/>
                    <a:lstStyle/>
                    <a:p>
                      <a:pPr rtl="0" fontAlgn="b"/>
                      <a:r>
                        <a:rPr lang="en-US" sz="1200" b="0" dirty="0">
                          <a:solidFill>
                            <a:srgbClr val="000000"/>
                          </a:solidFill>
                          <a:effectLst/>
                          <a:latin typeface="Roboto"/>
                        </a:rPr>
                        <a:t>NASA</a:t>
                      </a:r>
                    </a:p>
                  </a:txBody>
                  <a:tcPr marL="28575" marR="28575" marT="19050" marB="19050" anchor="b">
                    <a:solidFill>
                      <a:schemeClr val="accent3">
                        <a:lumMod val="20000"/>
                        <a:lumOff val="80000"/>
                      </a:schemeClr>
                    </a:solidFill>
                  </a:tcPr>
                </a:tc>
                <a:tc>
                  <a:txBody>
                    <a:bodyPr/>
                    <a:lstStyle/>
                    <a:p>
                      <a:pPr rtl="0" fontAlgn="b"/>
                      <a:r>
                        <a:rPr lang="en-US" sz="1200" dirty="0">
                          <a:effectLst/>
                        </a:rPr>
                        <a:t>Daily </a:t>
                      </a:r>
                    </a:p>
                  </a:txBody>
                  <a:tcPr marL="28575" marR="28575" marT="19050" marB="19050" anchor="b">
                    <a:solidFill>
                      <a:schemeClr val="accent3">
                        <a:lumMod val="20000"/>
                        <a:lumOff val="80000"/>
                      </a:schemeClr>
                    </a:solidFill>
                  </a:tcPr>
                </a:tc>
                <a:tc>
                  <a:txBody>
                    <a:bodyPr/>
                    <a:lstStyle/>
                    <a:p>
                      <a:pPr rtl="0" fontAlgn="b"/>
                      <a:r>
                        <a:rPr lang="en-US" sz="1200" b="0">
                          <a:solidFill>
                            <a:srgbClr val="323232"/>
                          </a:solidFill>
                          <a:effectLst/>
                          <a:latin typeface="Arial" panose="020B0604020202020204" pitchFamily="34" charset="0"/>
                        </a:rPr>
                        <a:t>375 m</a:t>
                      </a:r>
                    </a:p>
                  </a:txBody>
                  <a:tcPr marL="28575" marR="28575" marT="19050" marB="19050" anchor="b">
                    <a:solidFill>
                      <a:schemeClr val="accent3">
                        <a:lumMod val="20000"/>
                        <a:lumOff val="80000"/>
                      </a:schemeClr>
                    </a:solidFill>
                  </a:tcPr>
                </a:tc>
                <a:tc>
                  <a:txBody>
                    <a:bodyPr/>
                    <a:lstStyle/>
                    <a:p>
                      <a:pPr rtl="0" fontAlgn="b"/>
                      <a:endParaRPr lang="en-US" sz="120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2420143327"/>
                  </a:ext>
                </a:extLst>
              </a:tr>
              <a:tr h="0">
                <a:tc>
                  <a:txBody>
                    <a:bodyPr/>
                    <a:lstStyle/>
                    <a:p>
                      <a:pPr rtl="0" fontAlgn="b"/>
                      <a:r>
                        <a:rPr lang="en-US" sz="1200" dirty="0">
                          <a:effectLst/>
                        </a:rPr>
                        <a:t>Hazard Mapping System (HMS) Smoke and Fire Product</a:t>
                      </a:r>
                    </a:p>
                  </a:txBody>
                  <a:tcPr marL="28575" marR="28575" marT="19050" marB="19050" anchor="b">
                    <a:solidFill>
                      <a:schemeClr val="accent3">
                        <a:lumMod val="20000"/>
                        <a:lumOff val="80000"/>
                      </a:schemeClr>
                    </a:solidFill>
                  </a:tcPr>
                </a:tc>
                <a:tc>
                  <a:txBody>
                    <a:bodyPr/>
                    <a:lstStyle/>
                    <a:p>
                      <a:pPr rtl="0" fontAlgn="b"/>
                      <a:r>
                        <a:rPr lang="en-US" sz="1200" dirty="0">
                          <a:effectLst/>
                        </a:rPr>
                        <a:t>NOAA</a:t>
                      </a:r>
                    </a:p>
                  </a:txBody>
                  <a:tcPr marL="28575" marR="28575" marT="19050" marB="19050" anchor="b">
                    <a:solidFill>
                      <a:schemeClr val="accent3">
                        <a:lumMod val="20000"/>
                        <a:lumOff val="80000"/>
                      </a:schemeClr>
                    </a:solidFill>
                  </a:tcPr>
                </a:tc>
                <a:tc>
                  <a:txBody>
                    <a:bodyPr/>
                    <a:lstStyle/>
                    <a:p>
                      <a:pPr rtl="0" fontAlgn="b"/>
                      <a:r>
                        <a:rPr lang="en-US" sz="1200" dirty="0">
                          <a:effectLst/>
                        </a:rPr>
                        <a:t>Daily </a:t>
                      </a:r>
                    </a:p>
                  </a:txBody>
                  <a:tcPr marL="28575" marR="28575" marT="19050" marB="19050" anchor="b">
                    <a:solidFill>
                      <a:schemeClr val="accent3">
                        <a:lumMod val="20000"/>
                        <a:lumOff val="80000"/>
                      </a:schemeClr>
                    </a:solidFill>
                  </a:tcPr>
                </a:tc>
                <a:tc>
                  <a:txBody>
                    <a:bodyPr/>
                    <a:lstStyle/>
                    <a:p>
                      <a:pPr rtl="0" fontAlgn="b"/>
                      <a:r>
                        <a:rPr lang="en-US" sz="1200" dirty="0">
                          <a:effectLst/>
                        </a:rPr>
                        <a:t>4km </a:t>
                      </a:r>
                    </a:p>
                  </a:txBody>
                  <a:tcPr marL="28575" marR="28575" marT="19050" marB="19050" anchor="b">
                    <a:solidFill>
                      <a:schemeClr val="accent3">
                        <a:lumMod val="20000"/>
                        <a:lumOff val="80000"/>
                      </a:schemeClr>
                    </a:solidFill>
                  </a:tcPr>
                </a:tc>
                <a:tc>
                  <a:txBody>
                    <a:bodyPr/>
                    <a:lstStyle/>
                    <a:p>
                      <a:pPr rtl="0" fontAlgn="b"/>
                      <a:r>
                        <a:rPr lang="en-US" sz="1200">
                          <a:effectLst/>
                        </a:rPr>
                        <a:t>25km, 50, 100km, 500km, 1000km, 2000km</a:t>
                      </a: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697366062"/>
                  </a:ext>
                </a:extLst>
              </a:tr>
              <a:tr h="370840">
                <a:tc>
                  <a:txBody>
                    <a:bodyPr/>
                    <a:lstStyle/>
                    <a:p>
                      <a:pPr rtl="0" fontAlgn="b"/>
                      <a:r>
                        <a:rPr lang="en-US" sz="1200">
                          <a:effectLst/>
                        </a:rPr>
                        <a:t>MODIS Normalized Difference Vegetation Index (NDVI)</a:t>
                      </a:r>
                    </a:p>
                  </a:txBody>
                  <a:tcPr marL="28575" marR="28575" marT="19050" marB="19050" anchor="b">
                    <a:solidFill>
                      <a:schemeClr val="accent3">
                        <a:lumMod val="20000"/>
                        <a:lumOff val="80000"/>
                      </a:schemeClr>
                    </a:solidFill>
                  </a:tcPr>
                </a:tc>
                <a:tc>
                  <a:txBody>
                    <a:bodyPr/>
                    <a:lstStyle/>
                    <a:p>
                      <a:pPr rtl="0" fontAlgn="b"/>
                      <a:r>
                        <a:rPr lang="en-US" sz="1200">
                          <a:effectLst/>
                        </a:rPr>
                        <a:t>NASA</a:t>
                      </a:r>
                    </a:p>
                  </a:txBody>
                  <a:tcPr marL="28575" marR="28575" marT="19050" marB="19050" anchor="b">
                    <a:solidFill>
                      <a:schemeClr val="accent3">
                        <a:lumMod val="20000"/>
                        <a:lumOff val="80000"/>
                      </a:schemeClr>
                    </a:solidFill>
                  </a:tcPr>
                </a:tc>
                <a:tc>
                  <a:txBody>
                    <a:bodyPr/>
                    <a:lstStyle/>
                    <a:p>
                      <a:pPr rtl="0" fontAlgn="b"/>
                      <a:r>
                        <a:rPr lang="en-US" sz="1200" dirty="0">
                          <a:effectLst/>
                        </a:rPr>
                        <a:t>Monthly</a:t>
                      </a:r>
                    </a:p>
                  </a:txBody>
                  <a:tcPr marL="28575" marR="28575" marT="19050" marB="19050" anchor="b">
                    <a:solidFill>
                      <a:schemeClr val="accent3">
                        <a:lumMod val="20000"/>
                        <a:lumOff val="80000"/>
                      </a:schemeClr>
                    </a:solidFill>
                  </a:tcPr>
                </a:tc>
                <a:tc>
                  <a:txBody>
                    <a:bodyPr/>
                    <a:lstStyle/>
                    <a:p>
                      <a:pPr rtl="0" fontAlgn="b"/>
                      <a:r>
                        <a:rPr lang="en-US" sz="1200" dirty="0">
                          <a:effectLst/>
                        </a:rPr>
                        <a:t>1 km</a:t>
                      </a: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1940321492"/>
                  </a:ext>
                </a:extLst>
              </a:tr>
              <a:tr h="256032">
                <a:tc>
                  <a:txBody>
                    <a:bodyPr/>
                    <a:lstStyle/>
                    <a:p>
                      <a:pPr rtl="0" fontAlgn="b"/>
                      <a:r>
                        <a:rPr lang="en-US" sz="1200" dirty="0">
                          <a:effectLst/>
                        </a:rPr>
                        <a:t>14 Meteorological Variables</a:t>
                      </a:r>
                    </a:p>
                  </a:txBody>
                  <a:tcPr marL="28575" marR="28575" marT="19050" marB="19050" anchor="b">
                    <a:solidFill>
                      <a:schemeClr val="accent3">
                        <a:lumMod val="20000"/>
                        <a:lumOff val="80000"/>
                      </a:schemeClr>
                    </a:solidFill>
                  </a:tcPr>
                </a:tc>
                <a:tc>
                  <a:txBody>
                    <a:bodyPr/>
                    <a:lstStyle/>
                    <a:p>
                      <a:pPr rtl="0" fontAlgn="b"/>
                      <a:r>
                        <a:rPr lang="en-US" sz="1200">
                          <a:effectLst/>
                        </a:rPr>
                        <a:t>NOAA: North American Mesoscale (NAM) Forecast System</a:t>
                      </a:r>
                    </a:p>
                  </a:txBody>
                  <a:tcPr marL="28575" marR="28575" marT="19050" marB="19050" anchor="b">
                    <a:solidFill>
                      <a:schemeClr val="accent3">
                        <a:lumMod val="20000"/>
                        <a:lumOff val="80000"/>
                      </a:schemeClr>
                    </a:solidFill>
                  </a:tcPr>
                </a:tc>
                <a:tc>
                  <a:txBody>
                    <a:bodyPr/>
                    <a:lstStyle/>
                    <a:p>
                      <a:pPr rtl="0" fontAlgn="b"/>
                      <a:r>
                        <a:rPr lang="en-US" sz="1200">
                          <a:effectLst/>
                        </a:rPr>
                        <a:t>6-Hourly</a:t>
                      </a:r>
                    </a:p>
                  </a:txBody>
                  <a:tcPr marL="28575" marR="28575" marT="19050" marB="19050" anchor="b">
                    <a:solidFill>
                      <a:schemeClr val="accent3">
                        <a:lumMod val="20000"/>
                        <a:lumOff val="80000"/>
                      </a:schemeClr>
                    </a:solidFill>
                  </a:tcPr>
                </a:tc>
                <a:tc>
                  <a:txBody>
                    <a:bodyPr/>
                    <a:lstStyle/>
                    <a:p>
                      <a:pPr rtl="0" fontAlgn="b"/>
                      <a:r>
                        <a:rPr lang="en-US" sz="1200">
                          <a:effectLst/>
                        </a:rPr>
                        <a:t>12 km</a:t>
                      </a: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1780257065"/>
                  </a:ext>
                </a:extLst>
              </a:tr>
              <a:tr h="219456">
                <a:tc>
                  <a:txBody>
                    <a:bodyPr/>
                    <a:lstStyle/>
                    <a:p>
                      <a:pPr rtl="0" fontAlgn="b"/>
                      <a:r>
                        <a:rPr lang="en-US" sz="1200" dirty="0">
                          <a:effectLst/>
                        </a:rPr>
                        <a:t>Spatial Variables</a:t>
                      </a: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extLst>
                  <a:ext uri="{0D108BD9-81ED-4DB2-BD59-A6C34878D82A}">
                    <a16:rowId xmlns:a16="http://schemas.microsoft.com/office/drawing/2014/main" val="3483852120"/>
                  </a:ext>
                </a:extLst>
              </a:tr>
              <a:tr h="219456">
                <a:tc>
                  <a:txBody>
                    <a:bodyPr/>
                    <a:lstStyle/>
                    <a:p>
                      <a:pPr rtl="0" fontAlgn="b"/>
                      <a:r>
                        <a:rPr lang="en-US" sz="1200" dirty="0">
                          <a:effectLst/>
                        </a:rPr>
                        <a:t>Elevation (m)</a:t>
                      </a:r>
                    </a:p>
                  </a:txBody>
                  <a:tcPr marL="28575" marR="28575" marT="19050" marB="19050" anchor="b">
                    <a:solidFill>
                      <a:schemeClr val="accent3">
                        <a:lumMod val="20000"/>
                        <a:lumOff val="80000"/>
                      </a:schemeClr>
                    </a:solidFill>
                  </a:tcPr>
                </a:tc>
                <a:tc>
                  <a:txBody>
                    <a:bodyPr/>
                    <a:lstStyle/>
                    <a:p>
                      <a:pPr rtl="0" fontAlgn="b"/>
                      <a:r>
                        <a:rPr lang="en-US" sz="1200" dirty="0">
                          <a:effectLst/>
                        </a:rPr>
                        <a:t>USGS</a:t>
                      </a:r>
                    </a:p>
                  </a:txBody>
                  <a:tcPr marL="28575" marR="28575" marT="19050" marB="19050" anchor="b">
                    <a:solidFill>
                      <a:schemeClr val="accent3">
                        <a:lumMod val="20000"/>
                        <a:lumOff val="80000"/>
                      </a:schemeClr>
                    </a:solidFill>
                  </a:tcPr>
                </a:tc>
                <a:tc>
                  <a:txBody>
                    <a:bodyPr/>
                    <a:lstStyle/>
                    <a:p>
                      <a:pPr rtl="0" fontAlgn="b"/>
                      <a:r>
                        <a:rPr lang="en-US" sz="1200" dirty="0">
                          <a:effectLst/>
                        </a:rPr>
                        <a:t>Nominal 2-month cycle</a:t>
                      </a:r>
                    </a:p>
                  </a:txBody>
                  <a:tcPr marL="28575" marR="28575" marT="19050" marB="19050" anchor="b">
                    <a:solidFill>
                      <a:schemeClr val="accent3">
                        <a:lumMod val="20000"/>
                        <a:lumOff val="80000"/>
                      </a:schemeClr>
                    </a:solidFill>
                  </a:tcPr>
                </a:tc>
                <a:tc>
                  <a:txBody>
                    <a:bodyPr/>
                    <a:lstStyle/>
                    <a:p>
                      <a:pPr rtl="0" fontAlgn="b"/>
                      <a:r>
                        <a:rPr lang="en-US" sz="1200" dirty="0">
                          <a:effectLst/>
                        </a:rPr>
                        <a:t>1 arc-second</a:t>
                      </a:r>
                    </a:p>
                  </a:txBody>
                  <a:tcPr marL="28575" marR="28575" marT="19050" marB="19050" anchor="b">
                    <a:solidFill>
                      <a:schemeClr val="accent3">
                        <a:lumMod val="20000"/>
                        <a:lumOff val="80000"/>
                      </a:schemeClr>
                    </a:solidFill>
                  </a:tcPr>
                </a:tc>
                <a:tc>
                  <a:txBody>
                    <a:bodyPr/>
                    <a:lstStyle/>
                    <a:p>
                      <a:pPr rtl="0" fontAlgn="b"/>
                      <a:endParaRPr lang="en-US" sz="120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3999041706"/>
                  </a:ext>
                </a:extLst>
              </a:tr>
              <a:tr h="184404">
                <a:tc>
                  <a:txBody>
                    <a:bodyPr/>
                    <a:lstStyle/>
                    <a:p>
                      <a:pPr rtl="0" fontAlgn="b"/>
                      <a:r>
                        <a:rPr lang="en-US" sz="1200">
                          <a:effectLst/>
                        </a:rPr>
                        <a:t>Percentages of land cover types </a:t>
                      </a:r>
                    </a:p>
                  </a:txBody>
                  <a:tcPr marL="28575" marR="28575" marT="19050" marB="19050" anchor="b">
                    <a:solidFill>
                      <a:schemeClr val="accent3">
                        <a:lumMod val="20000"/>
                        <a:lumOff val="80000"/>
                      </a:schemeClr>
                    </a:solidFill>
                  </a:tcPr>
                </a:tc>
                <a:tc>
                  <a:txBody>
                    <a:bodyPr/>
                    <a:lstStyle/>
                    <a:p>
                      <a:pPr rtl="0" fontAlgn="b"/>
                      <a:r>
                        <a:rPr lang="en-US" sz="1200" dirty="0">
                          <a:effectLst/>
                        </a:rPr>
                        <a:t>National Land Cover Database 2011</a:t>
                      </a:r>
                    </a:p>
                  </a:txBody>
                  <a:tcPr marL="28575" marR="28575" marT="19050" marB="19050" anchor="b">
                    <a:solidFill>
                      <a:schemeClr val="accent3">
                        <a:lumMod val="20000"/>
                        <a:lumOff val="80000"/>
                      </a:schemeClr>
                    </a:solidFill>
                  </a:tcPr>
                </a:tc>
                <a:tc>
                  <a:txBody>
                    <a:bodyPr/>
                    <a:lstStyle/>
                    <a:p>
                      <a:pPr rtl="0" fontAlgn="b"/>
                      <a:r>
                        <a:rPr lang="en-US" sz="1200">
                          <a:effectLst/>
                        </a:rPr>
                        <a:t>Every 5 years</a:t>
                      </a:r>
                    </a:p>
                  </a:txBody>
                  <a:tcPr marL="28575" marR="28575" marT="19050" marB="19050" anchor="b">
                    <a:solidFill>
                      <a:schemeClr val="accent3">
                        <a:lumMod val="20000"/>
                        <a:lumOff val="80000"/>
                      </a:schemeClr>
                    </a:solidFill>
                  </a:tcPr>
                </a:tc>
                <a:tc>
                  <a:txBody>
                    <a:bodyPr/>
                    <a:lstStyle/>
                    <a:p>
                      <a:pPr rtl="0" fontAlgn="b"/>
                      <a:r>
                        <a:rPr lang="en-US" sz="1200">
                          <a:effectLst/>
                        </a:rPr>
                        <a:t>30 m</a:t>
                      </a:r>
                    </a:p>
                  </a:txBody>
                  <a:tcPr marL="28575" marR="28575" marT="19050" marB="19050" anchor="b">
                    <a:solidFill>
                      <a:schemeClr val="accent3">
                        <a:lumMod val="20000"/>
                        <a:lumOff val="80000"/>
                      </a:schemeClr>
                    </a:solidFill>
                  </a:tcPr>
                </a:tc>
                <a:tc>
                  <a:txBody>
                    <a:bodyPr/>
                    <a:lstStyle/>
                    <a:p>
                      <a:pPr rtl="0" fontAlgn="b"/>
                      <a:r>
                        <a:rPr lang="en-US" sz="1200">
                          <a:effectLst/>
                        </a:rPr>
                        <a:t>1km</a:t>
                      </a: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1193331275"/>
                  </a:ext>
                </a:extLst>
              </a:tr>
              <a:tr h="370840">
                <a:tc>
                  <a:txBody>
                    <a:bodyPr/>
                    <a:lstStyle/>
                    <a:p>
                      <a:pPr rtl="0" fontAlgn="b"/>
                      <a:r>
                        <a:rPr lang="en-US" sz="1200">
                          <a:effectLst/>
                        </a:rPr>
                        <a:t>Kilometers of highway within buffer zones</a:t>
                      </a:r>
                    </a:p>
                  </a:txBody>
                  <a:tcPr marL="28575" marR="28575" marT="19050" marB="19050" anchor="b">
                    <a:solidFill>
                      <a:schemeClr val="accent3">
                        <a:lumMod val="20000"/>
                        <a:lumOff val="80000"/>
                      </a:schemeClr>
                    </a:solidFill>
                  </a:tcPr>
                </a:tc>
                <a:tc>
                  <a:txBody>
                    <a:bodyPr/>
                    <a:lstStyle/>
                    <a:p>
                      <a:pPr rtl="0" fontAlgn="b"/>
                      <a:r>
                        <a:rPr lang="en-US" sz="1200" b="0" dirty="0">
                          <a:solidFill>
                            <a:srgbClr val="000000"/>
                          </a:solidFill>
                          <a:effectLst/>
                          <a:latin typeface="Arial" panose="020B0604020202020204" pitchFamily="34" charset="0"/>
                        </a:rPr>
                        <a:t>National Highways Planning Network, US DOT</a:t>
                      </a: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tc>
                  <a:txBody>
                    <a:bodyPr/>
                    <a:lstStyle/>
                    <a:p>
                      <a:pPr rtl="0" fontAlgn="b"/>
                      <a:r>
                        <a:rPr lang="en-US" sz="1200" b="0" dirty="0">
                          <a:solidFill>
                            <a:srgbClr val="000000"/>
                          </a:solidFill>
                          <a:effectLst/>
                          <a:latin typeface="Roboto"/>
                        </a:rPr>
                        <a:t>100, 250, 500, and 1000 m</a:t>
                      </a: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430840250"/>
                  </a:ext>
                </a:extLst>
              </a:tr>
              <a:tr h="208788">
                <a:tc>
                  <a:txBody>
                    <a:bodyPr/>
                    <a:lstStyle/>
                    <a:p>
                      <a:pPr rtl="0" fontAlgn="b"/>
                      <a:r>
                        <a:rPr lang="en-US" sz="1200" dirty="0">
                          <a:effectLst/>
                        </a:rPr>
                        <a:t>Temporal Variables</a:t>
                      </a: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tc>
                  <a:txBody>
                    <a:bodyPr/>
                    <a:lstStyle/>
                    <a:p>
                      <a:pPr rtl="0" fontAlgn="b"/>
                      <a:endParaRPr lang="en-US" sz="1200" dirty="0">
                        <a:effectLst/>
                      </a:endParaRPr>
                    </a:p>
                  </a:txBody>
                  <a:tcPr marL="28575" marR="28575" marT="19050" marB="19050" anchor="b">
                    <a:solidFill>
                      <a:schemeClr val="accent3">
                        <a:lumMod val="60000"/>
                        <a:lumOff val="40000"/>
                      </a:schemeClr>
                    </a:solidFill>
                  </a:tcPr>
                </a:tc>
                <a:extLst>
                  <a:ext uri="{0D108BD9-81ED-4DB2-BD59-A6C34878D82A}">
                    <a16:rowId xmlns:a16="http://schemas.microsoft.com/office/drawing/2014/main" val="1078801679"/>
                  </a:ext>
                </a:extLst>
              </a:tr>
              <a:tr h="210312">
                <a:tc>
                  <a:txBody>
                    <a:bodyPr/>
                    <a:lstStyle/>
                    <a:p>
                      <a:pPr rtl="0" fontAlgn="b"/>
                      <a:r>
                        <a:rPr lang="en-US" sz="1200" dirty="0">
                          <a:effectLst/>
                        </a:rPr>
                        <a:t>Julian Date</a:t>
                      </a: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tc>
                  <a:txBody>
                    <a:bodyPr/>
                    <a:lstStyle/>
                    <a:p>
                      <a:pPr rtl="0" fontAlgn="b"/>
                      <a:r>
                        <a:rPr lang="en-US" sz="1200" dirty="0">
                          <a:effectLst/>
                        </a:rPr>
                        <a:t>Daily</a:t>
                      </a: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2329189025"/>
                  </a:ext>
                </a:extLst>
              </a:tr>
              <a:tr h="201168">
                <a:tc>
                  <a:txBody>
                    <a:bodyPr/>
                    <a:lstStyle/>
                    <a:p>
                      <a:pPr rtl="0" fontAlgn="b"/>
                      <a:r>
                        <a:rPr lang="en-US" sz="1200">
                          <a:effectLst/>
                        </a:rPr>
                        <a:t>Weekend</a:t>
                      </a: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tc>
                  <a:txBody>
                    <a:bodyPr/>
                    <a:lstStyle/>
                    <a:p>
                      <a:pPr rtl="0" fontAlgn="b"/>
                      <a:r>
                        <a:rPr lang="en-US" sz="1200" dirty="0">
                          <a:effectLst/>
                        </a:rPr>
                        <a:t>Daily</a:t>
                      </a: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tc>
                  <a:txBody>
                    <a:bodyPr/>
                    <a:lstStyle/>
                    <a:p>
                      <a:pPr rtl="0" fontAlgn="b"/>
                      <a:endParaRPr lang="en-US" sz="1200" dirty="0">
                        <a:effectLst/>
                      </a:endParaRPr>
                    </a:p>
                  </a:txBody>
                  <a:tcPr marL="28575" marR="28575" marT="19050" marB="19050" anchor="b">
                    <a:solidFill>
                      <a:schemeClr val="accent3">
                        <a:lumMod val="20000"/>
                        <a:lumOff val="80000"/>
                      </a:schemeClr>
                    </a:solidFill>
                  </a:tcPr>
                </a:tc>
                <a:extLst>
                  <a:ext uri="{0D108BD9-81ED-4DB2-BD59-A6C34878D82A}">
                    <a16:rowId xmlns:a16="http://schemas.microsoft.com/office/drawing/2014/main" val="3296973037"/>
                  </a:ext>
                </a:extLst>
              </a:tr>
            </a:tbl>
          </a:graphicData>
        </a:graphic>
      </p:graphicFrame>
      <p:sp>
        <p:nvSpPr>
          <p:cNvPr id="3" name="Slide Number Placeholder 2"/>
          <p:cNvSpPr>
            <a:spLocks noGrp="1"/>
          </p:cNvSpPr>
          <p:nvPr>
            <p:ph type="sldNum" sz="quarter" idx="12"/>
          </p:nvPr>
        </p:nvSpPr>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581367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747</TotalTime>
  <Words>2641</Words>
  <Application>Microsoft Macintosh PowerPoint</Application>
  <PresentationFormat>On-screen Show (4:3)</PresentationFormat>
  <Paragraphs>537</Paragraphs>
  <Slides>29</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Arial</vt:lpstr>
      <vt:lpstr>Calibri</vt:lpstr>
      <vt:lpstr>Calibri Light</vt:lpstr>
      <vt:lpstr>Courier New</vt:lpstr>
      <vt:lpstr>Roboto</vt:lpstr>
      <vt:lpstr>Times</vt:lpstr>
      <vt:lpstr>Times New Roman</vt:lpstr>
      <vt:lpstr>Wingdings</vt:lpstr>
      <vt:lpstr>Office Theme</vt:lpstr>
      <vt:lpstr>Machine learning for spatiotemporal PM2.5 estimates across the western US, 2008-2014 </vt:lpstr>
      <vt:lpstr>Why wildfires?</vt:lpstr>
      <vt:lpstr>What are the health effects from exposure to wildfire smoke?</vt:lpstr>
      <vt:lpstr>Exposure assessment difficulties</vt:lpstr>
      <vt:lpstr>Previous and Current ML work</vt:lpstr>
      <vt:lpstr>Methods – adapt land use regression modeling with machine learning</vt:lpstr>
      <vt:lpstr>2008 northern California wildfires</vt:lpstr>
      <vt:lpstr>PowerPoint Presentation</vt:lpstr>
      <vt:lpstr>PowerPoint Presentation</vt:lpstr>
      <vt:lpstr>Statistical Methods – Machine Learning</vt:lpstr>
      <vt:lpstr>Status of Project</vt:lpstr>
      <vt:lpstr>PM2.5 Time series</vt:lpstr>
      <vt:lpstr>MAIAC AOD</vt:lpstr>
      <vt:lpstr>A check on the data: Higher PM2.5 with calm winds</vt:lpstr>
      <vt:lpstr>PM2.5 Observations and predictions</vt:lpstr>
      <vt:lpstr>Next Steps and Future Plans</vt:lpstr>
      <vt:lpstr>Thank You!!   Questions?</vt:lpstr>
      <vt:lpstr>Extra Slides</vt:lpstr>
      <vt:lpstr>NAM Meteorological Variables</vt:lpstr>
      <vt:lpstr>PowerPoint Presentation</vt:lpstr>
      <vt:lpstr>Predictions for the top two models agreed with visible imagery</vt:lpstr>
      <vt:lpstr>Variable Importance</vt:lpstr>
      <vt:lpstr>PowerPoint Presentation</vt:lpstr>
      <vt:lpstr>Conclusions – Exposure Assessment</vt:lpstr>
      <vt:lpstr>Statistical Algorithms</vt:lpstr>
      <vt:lpstr>Spatiotemporal exposure data sources </vt:lpstr>
      <vt:lpstr>PowerPoint Presentation</vt:lpstr>
      <vt:lpstr>PM2.5 Monitoring Data</vt:lpstr>
      <vt:lpstr>Statistical Methods – Machine Learning</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Colleen Reid</dc:creator>
  <cp:lastModifiedBy>Melissa Maestas</cp:lastModifiedBy>
  <cp:revision>54</cp:revision>
  <dcterms:created xsi:type="dcterms:W3CDTF">2018-10-14T04:50:33Z</dcterms:created>
  <dcterms:modified xsi:type="dcterms:W3CDTF">2018-11-06T23:34:36Z</dcterms:modified>
</cp:coreProperties>
</file>

<file path=docProps/thumbnail.jpeg>
</file>